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62" r:id="rId5"/>
    <p:sldId id="261" r:id="rId6"/>
    <p:sldId id="264" r:id="rId7"/>
    <p:sldId id="273" r:id="rId8"/>
    <p:sldId id="265" r:id="rId9"/>
    <p:sldId id="259" r:id="rId10"/>
    <p:sldId id="260" r:id="rId11"/>
    <p:sldId id="272" r:id="rId12"/>
    <p:sldId id="268" r:id="rId13"/>
    <p:sldId id="269" r:id="rId14"/>
  </p:sldIdLst>
  <p:sldSz cx="9144000" cy="5143500" type="screen16x9"/>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30" autoAdjust="0"/>
    <p:restoredTop sz="94598" autoAdjust="0"/>
  </p:normalViewPr>
  <p:slideViewPr>
    <p:cSldViewPr>
      <p:cViewPr varScale="1">
        <p:scale>
          <a:sx n="90" d="100"/>
          <a:sy n="90" d="100"/>
        </p:scale>
        <p:origin x="1008" y="7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6A66D966-4EA0-4540-A5B3-009DABE83FAD}" type="datetimeFigureOut">
              <a:rPr lang="en-AU" smtClean="0"/>
              <a:pPr/>
              <a:t>17/11/2022</a:t>
            </a:fld>
            <a:endParaRPr lang="en-AU"/>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7A14E2C-2C3F-409E-8D88-461449597E11}" type="slidenum">
              <a:rPr lang="en-AU" smtClean="0"/>
              <a:pPr/>
              <a:t>‹#›</a:t>
            </a:fld>
            <a:endParaRPr lang="en-AU"/>
          </a:p>
        </p:txBody>
      </p:sp>
    </p:spTree>
    <p:extLst>
      <p:ext uri="{BB962C8B-B14F-4D97-AF65-F5344CB8AC3E}">
        <p14:creationId xmlns:p14="http://schemas.microsoft.com/office/powerpoint/2010/main" val="9708798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7A14E2C-2C3F-409E-8D88-461449597E11}" type="slidenum">
              <a:rPr lang="en-AU" smtClean="0"/>
              <a:pPr/>
              <a:t>2</a:t>
            </a:fld>
            <a:endParaRPr lang="en-AU"/>
          </a:p>
        </p:txBody>
      </p:sp>
    </p:spTree>
    <p:extLst>
      <p:ext uri="{BB962C8B-B14F-4D97-AF65-F5344CB8AC3E}">
        <p14:creationId xmlns:p14="http://schemas.microsoft.com/office/powerpoint/2010/main" val="3870462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a:t>Click to edit Master title style</a:t>
            </a:r>
            <a:endParaRPr lang="en-AU"/>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F741A3A6-43FD-4876-8C50-C3FEFC28C10A}" type="datetimeFigureOut">
              <a:rPr lang="en-AU" smtClean="0"/>
              <a:pPr/>
              <a:t>17/11/2022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9D88165-BF0C-4892-BD6C-548376B92D5A}" type="slidenum">
              <a:rPr lang="en-AU" smtClean="0"/>
              <a:pPr/>
              <a:t>‹#›</a:t>
            </a:fld>
            <a:endParaRPr lang="en-AU"/>
          </a:p>
        </p:txBody>
      </p:sp>
    </p:spTree>
    <p:extLst>
      <p:ext uri="{BB962C8B-B14F-4D97-AF65-F5344CB8AC3E}">
        <p14:creationId xmlns:p14="http://schemas.microsoft.com/office/powerpoint/2010/main" val="4173065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F741A3A6-43FD-4876-8C50-C3FEFC28C10A}" type="datetimeFigureOut">
              <a:rPr lang="en-AU" smtClean="0"/>
              <a:pPr/>
              <a:t>17/11/2022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9D88165-BF0C-4892-BD6C-548376B92D5A}" type="slidenum">
              <a:rPr lang="en-AU" smtClean="0"/>
              <a:pPr/>
              <a:t>‹#›</a:t>
            </a:fld>
            <a:endParaRPr lang="en-AU"/>
          </a:p>
        </p:txBody>
      </p:sp>
    </p:spTree>
    <p:extLst>
      <p:ext uri="{BB962C8B-B14F-4D97-AF65-F5344CB8AC3E}">
        <p14:creationId xmlns:p14="http://schemas.microsoft.com/office/powerpoint/2010/main" val="313226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F741A3A6-43FD-4876-8C50-C3FEFC28C10A}" type="datetimeFigureOut">
              <a:rPr lang="en-AU" smtClean="0"/>
              <a:pPr/>
              <a:t>17/11/2022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9D88165-BF0C-4892-BD6C-548376B92D5A}" type="slidenum">
              <a:rPr lang="en-AU" smtClean="0"/>
              <a:pPr/>
              <a:t>‹#›</a:t>
            </a:fld>
            <a:endParaRPr lang="en-AU"/>
          </a:p>
        </p:txBody>
      </p:sp>
    </p:spTree>
    <p:extLst>
      <p:ext uri="{BB962C8B-B14F-4D97-AF65-F5344CB8AC3E}">
        <p14:creationId xmlns:p14="http://schemas.microsoft.com/office/powerpoint/2010/main" val="4101980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F741A3A6-43FD-4876-8C50-C3FEFC28C10A}" type="datetimeFigureOut">
              <a:rPr lang="en-AU" smtClean="0"/>
              <a:pPr/>
              <a:t>17/11/2022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9D88165-BF0C-4892-BD6C-548376B92D5A}" type="slidenum">
              <a:rPr lang="en-AU" smtClean="0"/>
              <a:pPr/>
              <a:t>‹#›</a:t>
            </a:fld>
            <a:endParaRPr lang="en-AU"/>
          </a:p>
        </p:txBody>
      </p:sp>
    </p:spTree>
    <p:extLst>
      <p:ext uri="{BB962C8B-B14F-4D97-AF65-F5344CB8AC3E}">
        <p14:creationId xmlns:p14="http://schemas.microsoft.com/office/powerpoint/2010/main" val="3185772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41A3A6-43FD-4876-8C50-C3FEFC28C10A}" type="datetimeFigureOut">
              <a:rPr lang="en-AU" smtClean="0"/>
              <a:pPr/>
              <a:t>17/11/2022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9D88165-BF0C-4892-BD6C-548376B92D5A}" type="slidenum">
              <a:rPr lang="en-AU" smtClean="0"/>
              <a:pPr/>
              <a:t>‹#›</a:t>
            </a:fld>
            <a:endParaRPr lang="en-AU"/>
          </a:p>
        </p:txBody>
      </p:sp>
    </p:spTree>
    <p:extLst>
      <p:ext uri="{BB962C8B-B14F-4D97-AF65-F5344CB8AC3E}">
        <p14:creationId xmlns:p14="http://schemas.microsoft.com/office/powerpoint/2010/main" val="582231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F741A3A6-43FD-4876-8C50-C3FEFC28C10A}" type="datetimeFigureOut">
              <a:rPr lang="en-AU" smtClean="0"/>
              <a:pPr/>
              <a:t>17/11/2022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F9D88165-BF0C-4892-BD6C-548376B92D5A}" type="slidenum">
              <a:rPr lang="en-AU" smtClean="0"/>
              <a:pPr/>
              <a:t>‹#›</a:t>
            </a:fld>
            <a:endParaRPr lang="en-AU"/>
          </a:p>
        </p:txBody>
      </p:sp>
    </p:spTree>
    <p:extLst>
      <p:ext uri="{BB962C8B-B14F-4D97-AF65-F5344CB8AC3E}">
        <p14:creationId xmlns:p14="http://schemas.microsoft.com/office/powerpoint/2010/main" val="364363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8"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8"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F741A3A6-43FD-4876-8C50-C3FEFC28C10A}" type="datetimeFigureOut">
              <a:rPr lang="en-AU" smtClean="0"/>
              <a:pPr/>
              <a:t>17/11/2022</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F9D88165-BF0C-4892-BD6C-548376B92D5A}" type="slidenum">
              <a:rPr lang="en-AU" smtClean="0"/>
              <a:pPr/>
              <a:t>‹#›</a:t>
            </a:fld>
            <a:endParaRPr lang="en-AU"/>
          </a:p>
        </p:txBody>
      </p:sp>
    </p:spTree>
    <p:extLst>
      <p:ext uri="{BB962C8B-B14F-4D97-AF65-F5344CB8AC3E}">
        <p14:creationId xmlns:p14="http://schemas.microsoft.com/office/powerpoint/2010/main" val="3848884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F741A3A6-43FD-4876-8C50-C3FEFC28C10A}" type="datetimeFigureOut">
              <a:rPr lang="en-AU" smtClean="0"/>
              <a:pPr/>
              <a:t>17/11/2022</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F9D88165-BF0C-4892-BD6C-548376B92D5A}" type="slidenum">
              <a:rPr lang="en-AU" smtClean="0"/>
              <a:pPr/>
              <a:t>‹#›</a:t>
            </a:fld>
            <a:endParaRPr lang="en-AU"/>
          </a:p>
        </p:txBody>
      </p:sp>
    </p:spTree>
    <p:extLst>
      <p:ext uri="{BB962C8B-B14F-4D97-AF65-F5344CB8AC3E}">
        <p14:creationId xmlns:p14="http://schemas.microsoft.com/office/powerpoint/2010/main" val="1694073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41A3A6-43FD-4876-8C50-C3FEFC28C10A}" type="datetimeFigureOut">
              <a:rPr lang="en-AU" smtClean="0"/>
              <a:pPr/>
              <a:t>17/11/2022</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F9D88165-BF0C-4892-BD6C-548376B92D5A}" type="slidenum">
              <a:rPr lang="en-AU" smtClean="0"/>
              <a:pPr/>
              <a:t>‹#›</a:t>
            </a:fld>
            <a:endParaRPr lang="en-AU"/>
          </a:p>
        </p:txBody>
      </p:sp>
    </p:spTree>
    <p:extLst>
      <p:ext uri="{BB962C8B-B14F-4D97-AF65-F5344CB8AC3E}">
        <p14:creationId xmlns:p14="http://schemas.microsoft.com/office/powerpoint/2010/main" val="1637026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04787"/>
            <a:ext cx="3008313" cy="871538"/>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04789"/>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3"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741A3A6-43FD-4876-8C50-C3FEFC28C10A}" type="datetimeFigureOut">
              <a:rPr lang="en-AU" smtClean="0"/>
              <a:pPr/>
              <a:t>17/11/2022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F9D88165-BF0C-4892-BD6C-548376B92D5A}" type="slidenum">
              <a:rPr lang="en-AU" smtClean="0"/>
              <a:pPr/>
              <a:t>‹#›</a:t>
            </a:fld>
            <a:endParaRPr lang="en-AU"/>
          </a:p>
        </p:txBody>
      </p:sp>
    </p:spTree>
    <p:extLst>
      <p:ext uri="{BB962C8B-B14F-4D97-AF65-F5344CB8AC3E}">
        <p14:creationId xmlns:p14="http://schemas.microsoft.com/office/powerpoint/2010/main" val="144309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741A3A6-43FD-4876-8C50-C3FEFC28C10A}" type="datetimeFigureOut">
              <a:rPr lang="en-AU" smtClean="0"/>
              <a:pPr/>
              <a:t>17/11/2022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F9D88165-BF0C-4892-BD6C-548376B92D5A}" type="slidenum">
              <a:rPr lang="en-AU" smtClean="0"/>
              <a:pPr/>
              <a:t>‹#›</a:t>
            </a:fld>
            <a:endParaRPr lang="en-AU"/>
          </a:p>
        </p:txBody>
      </p:sp>
    </p:spTree>
    <p:extLst>
      <p:ext uri="{BB962C8B-B14F-4D97-AF65-F5344CB8AC3E}">
        <p14:creationId xmlns:p14="http://schemas.microsoft.com/office/powerpoint/2010/main" val="2941132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8000"/>
            <a:lum/>
          </a:blip>
          <a:srcRect/>
          <a:stretch>
            <a:fillRect l="-50000" r="-50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741A3A6-43FD-4876-8C50-C3FEFC28C10A}" type="datetimeFigureOut">
              <a:rPr lang="en-AU" smtClean="0"/>
              <a:pPr/>
              <a:t>17/11/2022</a:t>
            </a:fld>
            <a:endParaRPr lang="en-AU"/>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9D88165-BF0C-4892-BD6C-548376B92D5A}" type="slidenum">
              <a:rPr lang="en-AU" smtClean="0"/>
              <a:pPr/>
              <a:t>‹#›</a:t>
            </a:fld>
            <a:endParaRPr lang="en-AU"/>
          </a:p>
        </p:txBody>
      </p:sp>
    </p:spTree>
    <p:extLst>
      <p:ext uri="{BB962C8B-B14F-4D97-AF65-F5344CB8AC3E}">
        <p14:creationId xmlns:p14="http://schemas.microsoft.com/office/powerpoint/2010/main" val="27405550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jpg"/><Relationship Id="rId1" Type="http://schemas.openxmlformats.org/officeDocument/2006/relationships/slideLayout" Target="../slideLayouts/slideLayout6.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hyperlink" Target="http://www.clarkeandcorealestate.com.au/" TargetMode="External"/><Relationship Id="rId4" Type="http://schemas.openxmlformats.org/officeDocument/2006/relationships/hyperlink" Target="mailto:colin@clarkeandcorealestate.com.au"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9144000" cy="5143500"/>
          </a:xfrm>
          <a:prstGeom prst="rect">
            <a:avLst/>
          </a:prstGeom>
        </p:spPr>
      </p:pic>
      <p:sp>
        <p:nvSpPr>
          <p:cNvPr id="3" name="TextBox 2"/>
          <p:cNvSpPr txBox="1"/>
          <p:nvPr/>
        </p:nvSpPr>
        <p:spPr>
          <a:xfrm>
            <a:off x="611560" y="4731990"/>
            <a:ext cx="2448272" cy="230832"/>
          </a:xfrm>
          <a:prstGeom prst="rect">
            <a:avLst/>
          </a:prstGeom>
          <a:noFill/>
        </p:spPr>
        <p:txBody>
          <a:bodyPr wrap="square" rtlCol="0">
            <a:spAutoFit/>
          </a:bodyPr>
          <a:lstStyle/>
          <a:p>
            <a:r>
              <a:rPr lang="en-AU" sz="900" dirty="0"/>
              <a:t>© Copyright 2014 Clarke &amp; Co Real Estate</a:t>
            </a:r>
          </a:p>
        </p:txBody>
      </p:sp>
      <p:sp>
        <p:nvSpPr>
          <p:cNvPr id="4" name="TextBox 3">
            <a:extLst>
              <a:ext uri="{FF2B5EF4-FFF2-40B4-BE49-F238E27FC236}">
                <a16:creationId xmlns="" xmlns:a16="http://schemas.microsoft.com/office/drawing/2014/main" id="{D32FF6A5-5FB5-EC89-B8DA-8E279589F5E2}"/>
              </a:ext>
            </a:extLst>
          </p:cNvPr>
          <p:cNvSpPr txBox="1"/>
          <p:nvPr/>
        </p:nvSpPr>
        <p:spPr>
          <a:xfrm>
            <a:off x="539552" y="3221563"/>
            <a:ext cx="3600400" cy="584775"/>
          </a:xfrm>
          <a:prstGeom prst="rect">
            <a:avLst/>
          </a:prstGeom>
          <a:noFill/>
        </p:spPr>
        <p:txBody>
          <a:bodyPr wrap="square" rtlCol="0">
            <a:spAutoFit/>
          </a:bodyPr>
          <a:lstStyle/>
          <a:p>
            <a:r>
              <a:rPr lang="en-IN" sz="1600" dirty="0">
                <a:solidFill>
                  <a:schemeClr val="bg1"/>
                </a:solidFill>
              </a:rPr>
              <a:t>YOUR #1 CHOICE WHEN</a:t>
            </a:r>
          </a:p>
          <a:p>
            <a:r>
              <a:rPr lang="en-IN" sz="1600" dirty="0">
                <a:solidFill>
                  <a:schemeClr val="bg1"/>
                </a:solidFill>
              </a:rPr>
              <a:t>CHOOSING A REAL ESTATE AGENCY</a:t>
            </a:r>
          </a:p>
        </p:txBody>
      </p:sp>
    </p:spTree>
    <p:extLst>
      <p:ext uri="{BB962C8B-B14F-4D97-AF65-F5344CB8AC3E}">
        <p14:creationId xmlns:p14="http://schemas.microsoft.com/office/powerpoint/2010/main" val="34058933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rcRect/>
          <a:stretch/>
        </p:blipFill>
        <p:spPr>
          <a:xfrm>
            <a:off x="0" y="-30985"/>
            <a:ext cx="9144000" cy="952500"/>
          </a:xfrm>
          <a:prstGeom prst="rect">
            <a:avLst/>
          </a:prstGeom>
        </p:spPr>
      </p:pic>
      <p:sp>
        <p:nvSpPr>
          <p:cNvPr id="2" name="Title 1"/>
          <p:cNvSpPr>
            <a:spLocks noGrp="1"/>
          </p:cNvSpPr>
          <p:nvPr>
            <p:ph type="title"/>
          </p:nvPr>
        </p:nvSpPr>
        <p:spPr>
          <a:xfrm>
            <a:off x="-468560" y="249492"/>
            <a:ext cx="9415689" cy="685561"/>
          </a:xfrm>
        </p:spPr>
        <p:txBody>
          <a:bodyPr>
            <a:normAutofit/>
          </a:bodyPr>
          <a:lstStyle/>
          <a:p>
            <a:pPr algn="r"/>
            <a:r>
              <a:rPr lang="en-AU" sz="2400" spc="-100" dirty="0">
                <a:latin typeface="Georgia" pitchFamily="18" charset="0"/>
              </a:rPr>
              <a:t>Marketing</a:t>
            </a:r>
          </a:p>
        </p:txBody>
      </p:sp>
      <p:sp>
        <p:nvSpPr>
          <p:cNvPr id="4" name="TextBox 3"/>
          <p:cNvSpPr txBox="1"/>
          <p:nvPr/>
        </p:nvSpPr>
        <p:spPr>
          <a:xfrm>
            <a:off x="395536" y="1131590"/>
            <a:ext cx="8460076" cy="2800767"/>
          </a:xfrm>
          <a:prstGeom prst="rect">
            <a:avLst/>
          </a:prstGeom>
          <a:noFill/>
        </p:spPr>
        <p:txBody>
          <a:bodyPr wrap="square" rtlCol="0">
            <a:spAutoFit/>
          </a:bodyPr>
          <a:lstStyle/>
          <a:p>
            <a:r>
              <a:rPr lang="en-AU" sz="1600" b="1" dirty="0"/>
              <a:t>Timing of Renting</a:t>
            </a:r>
            <a:endParaRPr lang="en-AU" sz="1600" dirty="0"/>
          </a:p>
          <a:p>
            <a:r>
              <a:rPr lang="en-AU" sz="1600" dirty="0"/>
              <a:t>There are several elements to have in place prior to the campaign commencing. These are photography, brochures and advertisements.  We would begin working on these immediately upon appointment as your Property Management Agent</a:t>
            </a:r>
          </a:p>
          <a:p>
            <a:endParaRPr lang="en-AU" sz="1600" b="1" dirty="0"/>
          </a:p>
          <a:p>
            <a:r>
              <a:rPr lang="en-AU" sz="1600" b="1" dirty="0"/>
              <a:t>Shop Front Presence </a:t>
            </a:r>
          </a:p>
          <a:p>
            <a:r>
              <a:rPr lang="en-AU" sz="1600" dirty="0"/>
              <a:t>Our office windows give our listed properties maximum exposure 24 hours a day. We would display your property on an A4 sized card for the duration of the campaign. </a:t>
            </a:r>
          </a:p>
          <a:p>
            <a:endParaRPr lang="en-AU" sz="1200" dirty="0"/>
          </a:p>
          <a:p>
            <a:r>
              <a:rPr lang="en-AU" sz="1600" b="1" dirty="0"/>
              <a:t>Email Marketing</a:t>
            </a:r>
          </a:p>
          <a:p>
            <a:r>
              <a:rPr lang="en-AU" sz="1600" dirty="0"/>
              <a:t>Your property information will be sent out to our potential tenants on our data base.</a:t>
            </a:r>
          </a:p>
        </p:txBody>
      </p:sp>
      <p:sp>
        <p:nvSpPr>
          <p:cNvPr id="5" name="TextBox 4"/>
          <p:cNvSpPr txBox="1"/>
          <p:nvPr/>
        </p:nvSpPr>
        <p:spPr>
          <a:xfrm>
            <a:off x="6660232" y="4861198"/>
            <a:ext cx="2448272" cy="230832"/>
          </a:xfrm>
          <a:prstGeom prst="rect">
            <a:avLst/>
          </a:prstGeom>
          <a:noFill/>
        </p:spPr>
        <p:txBody>
          <a:bodyPr wrap="square" rtlCol="0">
            <a:spAutoFit/>
          </a:bodyPr>
          <a:lstStyle/>
          <a:p>
            <a:pPr algn="r"/>
            <a:r>
              <a:rPr lang="en-AU" sz="900" dirty="0"/>
              <a:t>© Copyright 2014 Clarke &amp; Co Real Estate</a:t>
            </a:r>
          </a:p>
        </p:txBody>
      </p:sp>
    </p:spTree>
    <p:extLst>
      <p:ext uri="{BB962C8B-B14F-4D97-AF65-F5344CB8AC3E}">
        <p14:creationId xmlns:p14="http://schemas.microsoft.com/office/powerpoint/2010/main" val="40893394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rcRect/>
          <a:stretch/>
        </p:blipFill>
        <p:spPr>
          <a:xfrm>
            <a:off x="0" y="-30986"/>
            <a:ext cx="9144000" cy="952500"/>
          </a:xfrm>
          <a:prstGeom prst="rect">
            <a:avLst/>
          </a:prstGeom>
        </p:spPr>
      </p:pic>
      <p:sp>
        <p:nvSpPr>
          <p:cNvPr id="2" name="Title 1"/>
          <p:cNvSpPr>
            <a:spLocks noGrp="1"/>
          </p:cNvSpPr>
          <p:nvPr>
            <p:ph type="title"/>
          </p:nvPr>
        </p:nvSpPr>
        <p:spPr>
          <a:xfrm>
            <a:off x="-468560" y="249492"/>
            <a:ext cx="9415689" cy="685561"/>
          </a:xfrm>
        </p:spPr>
        <p:txBody>
          <a:bodyPr>
            <a:normAutofit/>
          </a:bodyPr>
          <a:lstStyle/>
          <a:p>
            <a:pPr algn="r"/>
            <a:r>
              <a:rPr lang="en-AU" sz="2400" spc="-100" dirty="0">
                <a:latin typeface="Georgia" pitchFamily="18" charset="0"/>
              </a:rPr>
              <a:t>Internet Marketing</a:t>
            </a:r>
          </a:p>
        </p:txBody>
      </p:sp>
      <p:sp>
        <p:nvSpPr>
          <p:cNvPr id="4" name="TextBox 3"/>
          <p:cNvSpPr txBox="1"/>
          <p:nvPr/>
        </p:nvSpPr>
        <p:spPr>
          <a:xfrm>
            <a:off x="396552" y="949651"/>
            <a:ext cx="7991872" cy="4024179"/>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endParaRPr lang="en-AU" sz="1600" b="1" dirty="0">
              <a:solidFill>
                <a:schemeClr val="tx1"/>
              </a:solidFill>
            </a:endParaRPr>
          </a:p>
          <a:p>
            <a:r>
              <a:rPr lang="en-AU" sz="1600" b="1" dirty="0">
                <a:solidFill>
                  <a:schemeClr val="tx1"/>
                </a:solidFill>
              </a:rPr>
              <a:t>realestate.com.au</a:t>
            </a:r>
          </a:p>
          <a:p>
            <a:endParaRPr lang="en-AU" sz="1600" b="1" dirty="0">
              <a:solidFill>
                <a:schemeClr val="tx1"/>
              </a:solidFill>
            </a:endParaRPr>
          </a:p>
          <a:p>
            <a:endParaRPr lang="en-AU" sz="1600" b="1" dirty="0">
              <a:solidFill>
                <a:schemeClr val="tx1"/>
              </a:solidFill>
            </a:endParaRPr>
          </a:p>
          <a:p>
            <a:r>
              <a:rPr lang="en-AU" sz="1600" b="1" dirty="0">
                <a:solidFill>
                  <a:schemeClr val="tx1"/>
                </a:solidFill>
              </a:rPr>
              <a:t>clarkeandcorealestate.com.au </a:t>
            </a:r>
          </a:p>
          <a:p>
            <a:endParaRPr lang="en-AU" sz="1600" b="1" dirty="0">
              <a:solidFill>
                <a:schemeClr val="tx1"/>
              </a:solidFill>
            </a:endParaRPr>
          </a:p>
          <a:p>
            <a:endParaRPr lang="en-AU" sz="1600" b="1" dirty="0">
              <a:solidFill>
                <a:schemeClr val="tx1"/>
              </a:solidFill>
            </a:endParaRPr>
          </a:p>
          <a:p>
            <a:endParaRPr lang="en-AU" sz="1600" b="1" dirty="0">
              <a:solidFill>
                <a:schemeClr val="tx1"/>
              </a:solidFill>
            </a:endParaRPr>
          </a:p>
          <a:p>
            <a:r>
              <a:rPr lang="en-AU" sz="1600" b="1" dirty="0">
                <a:solidFill>
                  <a:schemeClr val="tx1"/>
                </a:solidFill>
              </a:rPr>
              <a:t>www.facebook.com/clarkeandcorealestate/</a:t>
            </a:r>
          </a:p>
          <a:p>
            <a:r>
              <a:rPr lang="en-AU" sz="1050" b="1" dirty="0">
                <a:solidFill>
                  <a:schemeClr val="accent6"/>
                </a:solidFill>
              </a:rPr>
              <a:t>			</a:t>
            </a:r>
            <a:endParaRPr lang="en-AU" sz="1050" dirty="0">
              <a:solidFill>
                <a:schemeClr val="tx1"/>
              </a:solidFill>
            </a:endParaRPr>
          </a:p>
          <a:p>
            <a:endParaRPr lang="en-AU" sz="1600" b="1" dirty="0">
              <a:solidFill>
                <a:schemeClr val="tx1"/>
              </a:solidFill>
            </a:endParaRPr>
          </a:p>
          <a:p>
            <a:endParaRPr lang="en-AU" sz="1600" b="1" dirty="0">
              <a:solidFill>
                <a:schemeClr val="tx1"/>
              </a:solidFill>
            </a:endParaRPr>
          </a:p>
          <a:p>
            <a:r>
              <a:rPr lang="en-AU" sz="1600" b="1" dirty="0">
                <a:solidFill>
                  <a:schemeClr val="tx1"/>
                </a:solidFill>
              </a:rPr>
              <a:t>domain.com.au		               </a:t>
            </a:r>
          </a:p>
          <a:p>
            <a:endParaRPr lang="en-AU" sz="1050" dirty="0">
              <a:solidFill>
                <a:schemeClr val="tx1"/>
              </a:solidFill>
            </a:endParaRPr>
          </a:p>
          <a:p>
            <a:endParaRPr lang="en-AU" sz="1050" b="1" dirty="0">
              <a:solidFill>
                <a:schemeClr val="tx1"/>
              </a:solidFill>
            </a:endParaRPr>
          </a:p>
          <a:p>
            <a:r>
              <a:rPr lang="en-AU" sz="1600" b="1" dirty="0">
                <a:solidFill>
                  <a:schemeClr val="tx1"/>
                </a:solidFill>
              </a:rPr>
              <a:t>Which are linked to a number of other sites</a:t>
            </a:r>
            <a:r>
              <a:rPr lang="en-AU" sz="1050" b="1" dirty="0">
                <a:solidFill>
                  <a:schemeClr val="tx1"/>
                </a:solidFill>
              </a:rPr>
              <a:t> </a:t>
            </a:r>
          </a:p>
          <a:p>
            <a:r>
              <a:rPr lang="en-AU" sz="1600" b="1" dirty="0">
                <a:solidFill>
                  <a:schemeClr val="tx1"/>
                </a:solidFill>
              </a:rPr>
              <a:t>                                </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p:blipFill>
        <p:spPr bwMode="auto">
          <a:xfrm>
            <a:off x="4424289" y="995649"/>
            <a:ext cx="1952383" cy="562051"/>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6660232" y="4861198"/>
            <a:ext cx="2448272" cy="230832"/>
          </a:xfrm>
          <a:prstGeom prst="rect">
            <a:avLst/>
          </a:prstGeom>
          <a:noFill/>
        </p:spPr>
        <p:txBody>
          <a:bodyPr wrap="square" rtlCol="0">
            <a:spAutoFit/>
          </a:bodyPr>
          <a:lstStyle/>
          <a:p>
            <a:pPr algn="r"/>
            <a:r>
              <a:rPr lang="en-AU" sz="900" dirty="0"/>
              <a:t>© Copyright 2014 Clarke &amp; Co Real Estate</a:t>
            </a:r>
          </a:p>
        </p:txBody>
      </p:sp>
      <p:pic>
        <p:nvPicPr>
          <p:cNvPr id="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p:blipFill>
        <p:spPr bwMode="auto">
          <a:xfrm>
            <a:off x="4424289" y="3647507"/>
            <a:ext cx="2016224" cy="58042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p:blipFill>
        <p:spPr bwMode="auto">
          <a:xfrm>
            <a:off x="4424289" y="1841720"/>
            <a:ext cx="3238500" cy="58601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p:blipFill>
        <p:spPr bwMode="auto">
          <a:xfrm>
            <a:off x="4427984" y="2760735"/>
            <a:ext cx="2592288" cy="6031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6665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rcRect/>
          <a:stretch/>
        </p:blipFill>
        <p:spPr>
          <a:xfrm>
            <a:off x="0" y="-30985"/>
            <a:ext cx="9144000" cy="952500"/>
          </a:xfrm>
          <a:prstGeom prst="rect">
            <a:avLst/>
          </a:prstGeom>
        </p:spPr>
      </p:pic>
      <p:sp>
        <p:nvSpPr>
          <p:cNvPr id="2" name="Title 1"/>
          <p:cNvSpPr>
            <a:spLocks noGrp="1"/>
          </p:cNvSpPr>
          <p:nvPr>
            <p:ph type="title"/>
          </p:nvPr>
        </p:nvSpPr>
        <p:spPr>
          <a:xfrm>
            <a:off x="-468560" y="459567"/>
            <a:ext cx="9415689" cy="672023"/>
          </a:xfrm>
        </p:spPr>
        <p:txBody>
          <a:bodyPr>
            <a:normAutofit fontScale="90000"/>
          </a:bodyPr>
          <a:lstStyle/>
          <a:p>
            <a:pPr algn="r"/>
            <a:r>
              <a:rPr lang="en-AU" sz="2400" spc="-100" dirty="0">
                <a:latin typeface="Georgia" pitchFamily="18" charset="0"/>
              </a:rPr>
              <a:t>What are your Thought’s</a:t>
            </a:r>
            <a:br>
              <a:rPr lang="en-AU" sz="2400" spc="-100" dirty="0">
                <a:latin typeface="Georgia" pitchFamily="18" charset="0"/>
              </a:rPr>
            </a:br>
            <a:endParaRPr lang="en-AU" sz="2400" spc="-100" dirty="0">
              <a:latin typeface="Georgia" pitchFamily="18" charset="0"/>
            </a:endParaRPr>
          </a:p>
        </p:txBody>
      </p:sp>
      <p:sp>
        <p:nvSpPr>
          <p:cNvPr id="4" name="TextBox 3"/>
          <p:cNvSpPr txBox="1"/>
          <p:nvPr/>
        </p:nvSpPr>
        <p:spPr>
          <a:xfrm>
            <a:off x="573305" y="1318831"/>
            <a:ext cx="7848872" cy="2277547"/>
          </a:xfrm>
          <a:prstGeom prst="rect">
            <a:avLst/>
          </a:prstGeom>
          <a:noFill/>
        </p:spPr>
        <p:txBody>
          <a:bodyPr wrap="square" rtlCol="0">
            <a:spAutoFit/>
          </a:bodyPr>
          <a:lstStyle/>
          <a:p>
            <a:r>
              <a:rPr lang="en-AU" sz="3200" dirty="0"/>
              <a:t>By appointing Clarke &amp; Co Real Estate to manage your property, we will take the stress out of the task with our professional service.</a:t>
            </a:r>
          </a:p>
          <a:p>
            <a:endParaRPr lang="en-AU" sz="3200" dirty="0"/>
          </a:p>
          <a:p>
            <a:endParaRPr lang="en-AU" sz="1400" dirty="0"/>
          </a:p>
        </p:txBody>
      </p:sp>
      <p:sp>
        <p:nvSpPr>
          <p:cNvPr id="5" name="TextBox 4"/>
          <p:cNvSpPr txBox="1"/>
          <p:nvPr/>
        </p:nvSpPr>
        <p:spPr>
          <a:xfrm>
            <a:off x="6660232" y="4861198"/>
            <a:ext cx="2448272" cy="230832"/>
          </a:xfrm>
          <a:prstGeom prst="rect">
            <a:avLst/>
          </a:prstGeom>
          <a:noFill/>
        </p:spPr>
        <p:txBody>
          <a:bodyPr wrap="square" rtlCol="0">
            <a:spAutoFit/>
          </a:bodyPr>
          <a:lstStyle/>
          <a:p>
            <a:pPr algn="r"/>
            <a:r>
              <a:rPr lang="en-AU" sz="900" dirty="0"/>
              <a:t>© Copyright 2014 Clarke &amp; Co Real Estate</a:t>
            </a:r>
          </a:p>
        </p:txBody>
      </p:sp>
    </p:spTree>
    <p:extLst>
      <p:ext uri="{BB962C8B-B14F-4D97-AF65-F5344CB8AC3E}">
        <p14:creationId xmlns:p14="http://schemas.microsoft.com/office/powerpoint/2010/main" val="16292069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9144000" cy="5143500"/>
          </a:xfrm>
          <a:prstGeom prst="rect">
            <a:avLst/>
          </a:prstGeom>
        </p:spPr>
      </p:pic>
      <p:sp>
        <p:nvSpPr>
          <p:cNvPr id="2" name="Title 1"/>
          <p:cNvSpPr>
            <a:spLocks noGrp="1"/>
          </p:cNvSpPr>
          <p:nvPr>
            <p:ph type="title"/>
          </p:nvPr>
        </p:nvSpPr>
        <p:spPr>
          <a:xfrm>
            <a:off x="395536" y="1653648"/>
            <a:ext cx="8352928" cy="685561"/>
          </a:xfrm>
        </p:spPr>
        <p:txBody>
          <a:bodyPr>
            <a:normAutofit fontScale="90000"/>
          </a:bodyPr>
          <a:lstStyle/>
          <a:p>
            <a:r>
              <a:rPr lang="en-AU" sz="2400" spc="-100" dirty="0">
                <a:solidFill>
                  <a:schemeClr val="bg1"/>
                </a:solidFill>
                <a:latin typeface="Georgia" pitchFamily="18" charset="0"/>
              </a:rPr>
              <a:t>Thankyou for inviting Clarke and Co Real Estate to Appraise your Property.</a:t>
            </a:r>
          </a:p>
        </p:txBody>
      </p:sp>
      <p:sp>
        <p:nvSpPr>
          <p:cNvPr id="5" name="TextBox 4"/>
          <p:cNvSpPr txBox="1"/>
          <p:nvPr/>
        </p:nvSpPr>
        <p:spPr>
          <a:xfrm>
            <a:off x="179512" y="4645174"/>
            <a:ext cx="2448272" cy="230832"/>
          </a:xfrm>
          <a:prstGeom prst="rect">
            <a:avLst/>
          </a:prstGeom>
          <a:noFill/>
        </p:spPr>
        <p:txBody>
          <a:bodyPr wrap="square" rtlCol="0">
            <a:spAutoFit/>
          </a:bodyPr>
          <a:lstStyle/>
          <a:p>
            <a:r>
              <a:rPr lang="en-AU" sz="900" dirty="0"/>
              <a:t>© Copyright 2014 Clarke &amp; Co Real Estate</a:t>
            </a:r>
          </a:p>
        </p:txBody>
      </p:sp>
    </p:spTree>
    <p:extLst>
      <p:ext uri="{BB962C8B-B14F-4D97-AF65-F5344CB8AC3E}">
        <p14:creationId xmlns:p14="http://schemas.microsoft.com/office/powerpoint/2010/main" val="33790646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rcRect/>
          <a:stretch/>
        </p:blipFill>
        <p:spPr>
          <a:xfrm>
            <a:off x="0" y="0"/>
            <a:ext cx="9144000" cy="952500"/>
          </a:xfrm>
          <a:prstGeom prst="rect">
            <a:avLst/>
          </a:prstGeom>
        </p:spPr>
      </p:pic>
      <p:sp>
        <p:nvSpPr>
          <p:cNvPr id="2" name="Title 1"/>
          <p:cNvSpPr>
            <a:spLocks noGrp="1"/>
          </p:cNvSpPr>
          <p:nvPr>
            <p:ph type="title"/>
          </p:nvPr>
        </p:nvSpPr>
        <p:spPr>
          <a:xfrm>
            <a:off x="-468560" y="249492"/>
            <a:ext cx="9415689" cy="685561"/>
          </a:xfrm>
        </p:spPr>
        <p:txBody>
          <a:bodyPr>
            <a:normAutofit/>
          </a:bodyPr>
          <a:lstStyle/>
          <a:p>
            <a:pPr algn="r"/>
            <a:r>
              <a:rPr lang="en-AU" sz="2400" spc="-100" dirty="0">
                <a:latin typeface="Georgia" pitchFamily="18" charset="0"/>
              </a:rPr>
              <a:t>Property Appraisal</a:t>
            </a:r>
          </a:p>
        </p:txBody>
      </p:sp>
      <p:sp>
        <p:nvSpPr>
          <p:cNvPr id="4" name="TextBox 3"/>
          <p:cNvSpPr txBox="1"/>
          <p:nvPr/>
        </p:nvSpPr>
        <p:spPr>
          <a:xfrm>
            <a:off x="467544" y="1059582"/>
            <a:ext cx="7848872" cy="3877985"/>
          </a:xfrm>
          <a:prstGeom prst="rect">
            <a:avLst/>
          </a:prstGeom>
          <a:noFill/>
        </p:spPr>
        <p:txBody>
          <a:bodyPr wrap="square" rtlCol="0">
            <a:spAutoFit/>
          </a:bodyPr>
          <a:lstStyle/>
          <a:p>
            <a:r>
              <a:rPr lang="en-AU" b="1" dirty="0"/>
              <a:t>APPRAISAL PREPARED FOR: </a:t>
            </a:r>
            <a:r>
              <a:rPr lang="en-AU" dirty="0"/>
              <a:t> </a:t>
            </a:r>
            <a:endParaRPr lang="en-AU" b="1" dirty="0"/>
          </a:p>
          <a:p>
            <a:endParaRPr lang="en-AU" sz="1400" dirty="0"/>
          </a:p>
          <a:p>
            <a:r>
              <a:rPr lang="en-AU" sz="1400" dirty="0"/>
              <a:t>A majority of Real Estate Franchises are owned by overseas companies.</a:t>
            </a:r>
          </a:p>
          <a:p>
            <a:r>
              <a:rPr lang="en-AU" sz="1400" dirty="0"/>
              <a:t>Clarke &amp; Co Real Estate is Australian owned. We employ local people and </a:t>
            </a:r>
          </a:p>
          <a:p>
            <a:r>
              <a:rPr lang="en-AU" sz="1400" dirty="0"/>
              <a:t>contractors.</a:t>
            </a:r>
          </a:p>
          <a:p>
            <a:r>
              <a:rPr lang="en-AU" sz="1400" dirty="0"/>
              <a:t>The money stays in South Australia.</a:t>
            </a:r>
          </a:p>
          <a:p>
            <a:r>
              <a:rPr lang="en-AU" sz="1400" dirty="0"/>
              <a:t>		</a:t>
            </a:r>
          </a:p>
          <a:p>
            <a:r>
              <a:rPr lang="en-AU" b="1" dirty="0"/>
              <a:t>PREPARED BY: 				</a:t>
            </a:r>
          </a:p>
          <a:p>
            <a:r>
              <a:rPr lang="en-AU" sz="1400" dirty="0"/>
              <a:t>Colin Clarke</a:t>
            </a:r>
          </a:p>
          <a:p>
            <a:r>
              <a:rPr lang="en-AU" sz="1400" dirty="0"/>
              <a:t>Director/Sales Consultant/Property Management</a:t>
            </a:r>
          </a:p>
          <a:p>
            <a:r>
              <a:rPr lang="en-AU" sz="1400" dirty="0"/>
              <a:t>Mobile: 0448 820 054</a:t>
            </a:r>
          </a:p>
          <a:p>
            <a:r>
              <a:rPr lang="en-AU" sz="1400" dirty="0"/>
              <a:t>89 Philip Highway Elizabeth South 5112</a:t>
            </a:r>
          </a:p>
          <a:p>
            <a:r>
              <a:rPr lang="en-AU" sz="1400" b="1" dirty="0"/>
              <a:t>Phone: </a:t>
            </a:r>
            <a:r>
              <a:rPr lang="en-AU" sz="1400" dirty="0"/>
              <a:t>(08) 7324 4773  </a:t>
            </a:r>
          </a:p>
          <a:p>
            <a:r>
              <a:rPr lang="en-AU" sz="1400" b="1" dirty="0"/>
              <a:t>Email: </a:t>
            </a:r>
            <a:r>
              <a:rPr lang="en-AU" sz="1400" dirty="0">
                <a:hlinkClick r:id="rId4"/>
              </a:rPr>
              <a:t>colin@clarkeandcorealestate.com.au</a:t>
            </a:r>
            <a:r>
              <a:rPr lang="en-AU" sz="1400" dirty="0"/>
              <a:t> </a:t>
            </a:r>
          </a:p>
          <a:p>
            <a:r>
              <a:rPr lang="en-AU" sz="1400" b="1" dirty="0"/>
              <a:t>Web: </a:t>
            </a:r>
            <a:r>
              <a:rPr lang="en-AU" sz="1400" dirty="0">
                <a:hlinkClick r:id="rId5"/>
              </a:rPr>
              <a:t>www.clarkeandcorealestate.com.au</a:t>
            </a:r>
            <a:endParaRPr lang="en-AU" sz="1400" dirty="0"/>
          </a:p>
          <a:p>
            <a:r>
              <a:rPr lang="en-AU" sz="1400" dirty="0"/>
              <a:t>RLA 243552</a:t>
            </a:r>
          </a:p>
          <a:p>
            <a:endParaRPr lang="en-AU" sz="1400" dirty="0"/>
          </a:p>
        </p:txBody>
      </p:sp>
      <p:sp>
        <p:nvSpPr>
          <p:cNvPr id="6" name="TextBox 5"/>
          <p:cNvSpPr txBox="1"/>
          <p:nvPr/>
        </p:nvSpPr>
        <p:spPr>
          <a:xfrm>
            <a:off x="6660232" y="4861198"/>
            <a:ext cx="2448272" cy="230832"/>
          </a:xfrm>
          <a:prstGeom prst="rect">
            <a:avLst/>
          </a:prstGeom>
          <a:noFill/>
        </p:spPr>
        <p:txBody>
          <a:bodyPr wrap="square" rtlCol="0">
            <a:spAutoFit/>
          </a:bodyPr>
          <a:lstStyle/>
          <a:p>
            <a:pPr algn="r"/>
            <a:r>
              <a:rPr lang="en-AU" sz="900" dirty="0"/>
              <a:t>© Copyright 2014 Clarke &amp; Co Real Estate</a:t>
            </a:r>
          </a:p>
        </p:txBody>
      </p:sp>
      <p:pic>
        <p:nvPicPr>
          <p:cNvPr id="7"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p:blipFill>
        <p:spPr bwMode="auto">
          <a:xfrm>
            <a:off x="5724128" y="1491630"/>
            <a:ext cx="3142590" cy="31025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8825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rcRect/>
          <a:stretch/>
        </p:blipFill>
        <p:spPr>
          <a:xfrm>
            <a:off x="0" y="-59121"/>
            <a:ext cx="9144000" cy="952500"/>
          </a:xfrm>
          <a:prstGeom prst="rect">
            <a:avLst/>
          </a:prstGeom>
        </p:spPr>
      </p:pic>
      <p:sp>
        <p:nvSpPr>
          <p:cNvPr id="2" name="Title 1"/>
          <p:cNvSpPr>
            <a:spLocks noGrp="1"/>
          </p:cNvSpPr>
          <p:nvPr>
            <p:ph type="title"/>
          </p:nvPr>
        </p:nvSpPr>
        <p:spPr>
          <a:xfrm>
            <a:off x="-468560" y="249492"/>
            <a:ext cx="9415689" cy="685561"/>
          </a:xfrm>
        </p:spPr>
        <p:txBody>
          <a:bodyPr>
            <a:normAutofit/>
          </a:bodyPr>
          <a:lstStyle/>
          <a:p>
            <a:pPr algn="r"/>
            <a:r>
              <a:rPr lang="en-AU" sz="2400" spc="-100" dirty="0">
                <a:latin typeface="Georgia" pitchFamily="18" charset="0"/>
              </a:rPr>
              <a:t>Introduction</a:t>
            </a:r>
          </a:p>
        </p:txBody>
      </p:sp>
      <p:sp>
        <p:nvSpPr>
          <p:cNvPr id="4" name="TextBox 3"/>
          <p:cNvSpPr txBox="1"/>
          <p:nvPr/>
        </p:nvSpPr>
        <p:spPr>
          <a:xfrm>
            <a:off x="611560" y="1132541"/>
            <a:ext cx="7848872" cy="3385542"/>
          </a:xfrm>
          <a:prstGeom prst="rect">
            <a:avLst/>
          </a:prstGeom>
          <a:noFill/>
        </p:spPr>
        <p:txBody>
          <a:bodyPr wrap="square" rtlCol="0">
            <a:spAutoFit/>
          </a:bodyPr>
          <a:lstStyle/>
          <a:p>
            <a:pPr fontAlgn="base"/>
            <a:r>
              <a:rPr lang="en-AU" sz="1400" dirty="0"/>
              <a:t>This property appraisal has been prepared for the Property Management at</a:t>
            </a:r>
            <a:r>
              <a:rPr lang="en-AU" sz="1400" b="1" dirty="0"/>
              <a:t> </a:t>
            </a:r>
            <a:endParaRPr lang="en-AU" sz="1400" dirty="0"/>
          </a:p>
          <a:p>
            <a:r>
              <a:rPr lang="en-AU" sz="1400" dirty="0"/>
              <a:t>Thank you for giving me the opportunity to submit my appraisal. I would be delighted to act for you in the marketing and management of your property.</a:t>
            </a:r>
          </a:p>
          <a:p>
            <a:endParaRPr lang="en-AU" sz="1400" dirty="0"/>
          </a:p>
          <a:p>
            <a:r>
              <a:rPr lang="en-AU" sz="1400" dirty="0"/>
              <a:t>The opinion offered here is based on current market conditions and our extensive experience in your area.  This opinion is not a legal valuation.</a:t>
            </a:r>
          </a:p>
          <a:p>
            <a:endParaRPr lang="en-AU" sz="1400" dirty="0"/>
          </a:p>
          <a:p>
            <a:r>
              <a:rPr lang="en-AU" sz="1400" dirty="0"/>
              <a:t>I look forward to being appointed as your agent.  If you wish to clarify any of the information contained in this proposal, please contact me at anytime before making a commitment to list your property.</a:t>
            </a:r>
          </a:p>
          <a:p>
            <a:endParaRPr lang="en-AU" sz="1400" dirty="0"/>
          </a:p>
          <a:p>
            <a:r>
              <a:rPr lang="en-AU" sz="1400" dirty="0"/>
              <a:t>Please do not hesitate to contact me on </a:t>
            </a:r>
            <a:r>
              <a:rPr lang="en-AU" sz="1400" b="1" dirty="0"/>
              <a:t>08 7324 4773 or 0448 820 054.</a:t>
            </a:r>
          </a:p>
          <a:p>
            <a:endParaRPr lang="en-AU" sz="1400" dirty="0"/>
          </a:p>
          <a:p>
            <a:endParaRPr lang="en-AU" sz="1400" dirty="0"/>
          </a:p>
          <a:p>
            <a:r>
              <a:rPr lang="en-AU" sz="1400" dirty="0"/>
              <a:t>Colin Clarke</a:t>
            </a:r>
          </a:p>
          <a:p>
            <a:r>
              <a:rPr lang="en-AU" sz="1400" dirty="0"/>
              <a:t>Director</a:t>
            </a:r>
          </a:p>
        </p:txBody>
      </p:sp>
      <p:sp>
        <p:nvSpPr>
          <p:cNvPr id="6" name="TextBox 5"/>
          <p:cNvSpPr txBox="1"/>
          <p:nvPr/>
        </p:nvSpPr>
        <p:spPr>
          <a:xfrm>
            <a:off x="6660232" y="4861198"/>
            <a:ext cx="2448272" cy="230832"/>
          </a:xfrm>
          <a:prstGeom prst="rect">
            <a:avLst/>
          </a:prstGeom>
          <a:noFill/>
        </p:spPr>
        <p:txBody>
          <a:bodyPr wrap="square" rtlCol="0">
            <a:spAutoFit/>
          </a:bodyPr>
          <a:lstStyle/>
          <a:p>
            <a:pPr algn="r"/>
            <a:r>
              <a:rPr lang="en-AU" sz="900" dirty="0"/>
              <a:t>© Copyright 2014 Clarke &amp; Co Real Estate</a:t>
            </a:r>
          </a:p>
        </p:txBody>
      </p:sp>
    </p:spTree>
    <p:extLst>
      <p:ext uri="{BB962C8B-B14F-4D97-AF65-F5344CB8AC3E}">
        <p14:creationId xmlns:p14="http://schemas.microsoft.com/office/powerpoint/2010/main" val="277976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rcRect/>
          <a:stretch/>
        </p:blipFill>
        <p:spPr>
          <a:xfrm>
            <a:off x="0" y="-30985"/>
            <a:ext cx="9144000" cy="952500"/>
          </a:xfrm>
          <a:prstGeom prst="rect">
            <a:avLst/>
          </a:prstGeom>
        </p:spPr>
      </p:pic>
      <p:sp>
        <p:nvSpPr>
          <p:cNvPr id="2" name="Title 1"/>
          <p:cNvSpPr>
            <a:spLocks noGrp="1"/>
          </p:cNvSpPr>
          <p:nvPr>
            <p:ph type="title"/>
          </p:nvPr>
        </p:nvSpPr>
        <p:spPr>
          <a:xfrm>
            <a:off x="-468560" y="249492"/>
            <a:ext cx="9415689" cy="685561"/>
          </a:xfrm>
        </p:spPr>
        <p:txBody>
          <a:bodyPr>
            <a:normAutofit/>
          </a:bodyPr>
          <a:lstStyle/>
          <a:p>
            <a:pPr algn="r"/>
            <a:r>
              <a:rPr lang="en-AU" sz="2400" spc="-100" dirty="0">
                <a:latin typeface="Georgia" pitchFamily="18" charset="0"/>
              </a:rPr>
              <a:t>About Clarke &amp; Co</a:t>
            </a:r>
          </a:p>
        </p:txBody>
      </p:sp>
      <p:sp>
        <p:nvSpPr>
          <p:cNvPr id="4" name="TextBox 3"/>
          <p:cNvSpPr txBox="1"/>
          <p:nvPr/>
        </p:nvSpPr>
        <p:spPr>
          <a:xfrm>
            <a:off x="251520" y="949650"/>
            <a:ext cx="8695609" cy="4339650"/>
          </a:xfrm>
          <a:prstGeom prst="rect">
            <a:avLst/>
          </a:prstGeom>
          <a:noFill/>
        </p:spPr>
        <p:txBody>
          <a:bodyPr wrap="square" rtlCol="0">
            <a:spAutoFit/>
          </a:bodyPr>
          <a:lstStyle/>
          <a:p>
            <a:endParaRPr lang="en-AU" sz="800" b="1" dirty="0"/>
          </a:p>
          <a:p>
            <a:r>
              <a:rPr lang="en-AU" sz="1400" b="1" dirty="0"/>
              <a:t>Our Professional Fee for Management is 7.7 % of the gross collectables GST inclusive:</a:t>
            </a:r>
          </a:p>
          <a:p>
            <a:r>
              <a:rPr lang="en-AU" sz="1400" dirty="0"/>
              <a:t/>
            </a:r>
            <a:br>
              <a:rPr lang="en-AU" sz="1400" dirty="0"/>
            </a:br>
            <a:r>
              <a:rPr lang="en-AU" sz="1400" dirty="0"/>
              <a:t>Our Property Management Team, have the qualifications and the skill to manage your investment properties. Our Team are enthusiastic about managing your property. Our main objective is to maximise your rent return.  We will communicate with you frequently to ensure your needs are being met .</a:t>
            </a:r>
          </a:p>
          <a:p>
            <a:endParaRPr lang="en-AU" sz="800" dirty="0"/>
          </a:p>
          <a:p>
            <a:r>
              <a:rPr lang="en-AU" sz="1400" b="1" dirty="0"/>
              <a:t>2.2 Week’s Rent  Letting Fee</a:t>
            </a:r>
          </a:p>
          <a:p>
            <a:r>
              <a:rPr lang="en-AU" sz="1400" dirty="0"/>
              <a:t>Services for this fee include open inspections, detailed ingoing &amp; </a:t>
            </a:r>
            <a:r>
              <a:rPr lang="en-US" sz="1400" dirty="0"/>
              <a:t>outgoing </a:t>
            </a:r>
            <a:r>
              <a:rPr lang="en-AU" sz="1400" dirty="0"/>
              <a:t>inspection reports - including 300-500 photographs and complete tenant reference checks. All potential tenants are screened on the National Tenancy Database.  Tenancy history is checked by calling their current and/or previous landlord/agent as well as confirming their employment. References are checked before any lease agreements are signed. All ingoing documentation preparation and execution including Tenancy Agreement, Ingoing Inspection sheets, Residential Bonds on line lodgement and keys, are signed for.</a:t>
            </a:r>
          </a:p>
          <a:p>
            <a:endParaRPr lang="en-AU" sz="800" dirty="0"/>
          </a:p>
          <a:p>
            <a:r>
              <a:rPr lang="en-AU" sz="1400" dirty="0"/>
              <a:t> </a:t>
            </a:r>
            <a:r>
              <a:rPr lang="en-AU" sz="1400" b="1" dirty="0"/>
              <a:t>1.1 Week’s Rent  Letting Fee</a:t>
            </a:r>
          </a:p>
          <a:p>
            <a:r>
              <a:rPr lang="en-AU" sz="1400" dirty="0"/>
              <a:t>Landlord communication to discuss tenancy and rent reviews.</a:t>
            </a:r>
          </a:p>
          <a:p>
            <a:r>
              <a:rPr lang="en-AU" sz="1400" dirty="0"/>
              <a:t>Negotiate rental increase with tenants.</a:t>
            </a:r>
          </a:p>
          <a:p>
            <a:r>
              <a:rPr lang="en-AU" sz="1400" dirty="0"/>
              <a:t>Prepare and execute the Lease Agreement.</a:t>
            </a:r>
          </a:p>
          <a:p>
            <a:endParaRPr lang="en-AU" sz="1400" b="1" dirty="0"/>
          </a:p>
          <a:p>
            <a:endParaRPr lang="en-AU" sz="1400" dirty="0"/>
          </a:p>
        </p:txBody>
      </p:sp>
      <p:sp>
        <p:nvSpPr>
          <p:cNvPr id="6" name="TextBox 5"/>
          <p:cNvSpPr txBox="1"/>
          <p:nvPr/>
        </p:nvSpPr>
        <p:spPr>
          <a:xfrm>
            <a:off x="6660232" y="4861198"/>
            <a:ext cx="2448272" cy="230832"/>
          </a:xfrm>
          <a:prstGeom prst="rect">
            <a:avLst/>
          </a:prstGeom>
          <a:noFill/>
        </p:spPr>
        <p:txBody>
          <a:bodyPr wrap="square" rtlCol="0">
            <a:spAutoFit/>
          </a:bodyPr>
          <a:lstStyle/>
          <a:p>
            <a:pPr algn="r"/>
            <a:r>
              <a:rPr lang="en-AU" sz="900" dirty="0"/>
              <a:t>© Copyright 2014 Clarke &amp; Co Real Estate</a:t>
            </a:r>
          </a:p>
        </p:txBody>
      </p:sp>
    </p:spTree>
    <p:extLst>
      <p:ext uri="{BB962C8B-B14F-4D97-AF65-F5344CB8AC3E}">
        <p14:creationId xmlns:p14="http://schemas.microsoft.com/office/powerpoint/2010/main" val="3685344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rcRect/>
          <a:stretch/>
        </p:blipFill>
        <p:spPr>
          <a:xfrm>
            <a:off x="0" y="-30986"/>
            <a:ext cx="9144000" cy="952500"/>
          </a:xfrm>
          <a:prstGeom prst="rect">
            <a:avLst/>
          </a:prstGeom>
        </p:spPr>
      </p:pic>
      <p:sp>
        <p:nvSpPr>
          <p:cNvPr id="2" name="Title 1"/>
          <p:cNvSpPr>
            <a:spLocks noGrp="1"/>
          </p:cNvSpPr>
          <p:nvPr>
            <p:ph type="title"/>
          </p:nvPr>
        </p:nvSpPr>
        <p:spPr>
          <a:xfrm>
            <a:off x="-468560" y="249492"/>
            <a:ext cx="9415689" cy="685561"/>
          </a:xfrm>
        </p:spPr>
        <p:txBody>
          <a:bodyPr>
            <a:normAutofit/>
          </a:bodyPr>
          <a:lstStyle/>
          <a:p>
            <a:pPr algn="r"/>
            <a:r>
              <a:rPr lang="en-AU" sz="2400" spc="-100" dirty="0">
                <a:latin typeface="Georgia" pitchFamily="18" charset="0"/>
              </a:rPr>
              <a:t>Market Analysis</a:t>
            </a:r>
          </a:p>
        </p:txBody>
      </p:sp>
      <p:sp>
        <p:nvSpPr>
          <p:cNvPr id="4" name="TextBox 3"/>
          <p:cNvSpPr txBox="1"/>
          <p:nvPr/>
        </p:nvSpPr>
        <p:spPr>
          <a:xfrm>
            <a:off x="395536" y="1059582"/>
            <a:ext cx="8424936" cy="3785652"/>
          </a:xfrm>
          <a:prstGeom prst="rect">
            <a:avLst/>
          </a:prstGeom>
          <a:noFill/>
        </p:spPr>
        <p:txBody>
          <a:bodyPr wrap="square" rtlCol="0">
            <a:spAutoFit/>
          </a:bodyPr>
          <a:lstStyle/>
          <a:p>
            <a:r>
              <a:rPr lang="en-AU" sz="1200" b="1" dirty="0"/>
              <a:t>Advertising $155</a:t>
            </a:r>
          </a:p>
          <a:p>
            <a:r>
              <a:rPr lang="en-US" sz="1200" dirty="0"/>
              <a:t>Professional photographs of the property.  </a:t>
            </a:r>
            <a:r>
              <a:rPr lang="en-AU" sz="1200" dirty="0"/>
              <a:t>All rental properties are advertised on the internet to give the best exposure/easy access for any prospective tenant to locate a rental property. </a:t>
            </a:r>
            <a:endParaRPr lang="en-AU" sz="1200" b="1" dirty="0"/>
          </a:p>
          <a:p>
            <a:r>
              <a:rPr lang="en-AU" sz="1200" dirty="0"/>
              <a:t>Highlight Listing with Real Estate.com, </a:t>
            </a:r>
            <a:r>
              <a:rPr lang="en-US" sz="1200" dirty="0"/>
              <a:t>Real Estate View, Clarke &amp; Co and Domain Websites.</a:t>
            </a:r>
          </a:p>
          <a:p>
            <a:endParaRPr lang="en-US" sz="1200" dirty="0"/>
          </a:p>
          <a:p>
            <a:r>
              <a:rPr lang="en-AU" sz="1200" b="1" dirty="0"/>
              <a:t>Routine Inspection are Free</a:t>
            </a:r>
          </a:p>
          <a:p>
            <a:r>
              <a:rPr lang="en-AU" sz="1200" dirty="0"/>
              <a:t>Routine Inspections are attended to every 3 months. Landlords receive a Property Condition Report every 3 months.</a:t>
            </a:r>
          </a:p>
          <a:p>
            <a:r>
              <a:rPr lang="en-US" sz="1200" b="1" dirty="0"/>
              <a:t>Maintenance. No charge for arranging Maintenance.</a:t>
            </a:r>
          </a:p>
          <a:p>
            <a:r>
              <a:rPr lang="en-AU" sz="1200" dirty="0"/>
              <a:t>Any routine maintenance/repairs can be arranged by our Property Management team. We only employ qualified tradespeople to carry out maintenance/repairs on your investment property.</a:t>
            </a:r>
          </a:p>
          <a:p>
            <a:endParaRPr lang="en-US" sz="1200" dirty="0"/>
          </a:p>
          <a:p>
            <a:r>
              <a:rPr lang="en-US" sz="1200" b="1" dirty="0"/>
              <a:t>Insurance Claim </a:t>
            </a:r>
            <a:r>
              <a:rPr lang="en-US" sz="1200" dirty="0"/>
              <a:t>$110.00</a:t>
            </a:r>
          </a:p>
          <a:p>
            <a:r>
              <a:rPr lang="en-US" sz="1200" b="1" dirty="0"/>
              <a:t>Claim Bond </a:t>
            </a:r>
            <a:r>
              <a:rPr lang="en-US" sz="1200" dirty="0"/>
              <a:t>$110.00</a:t>
            </a:r>
          </a:p>
          <a:p>
            <a:r>
              <a:rPr lang="en-US" sz="1200" b="1" dirty="0"/>
              <a:t>Preparing for &amp; Attending Tribunal Hearings </a:t>
            </a:r>
            <a:r>
              <a:rPr lang="en-US" sz="1200" dirty="0"/>
              <a:t>$110.00</a:t>
            </a:r>
            <a:endParaRPr lang="en-AU" sz="1200" dirty="0"/>
          </a:p>
          <a:p>
            <a:r>
              <a:rPr lang="en-AU" sz="1200" b="1" dirty="0"/>
              <a:t>Administration Fee </a:t>
            </a:r>
            <a:r>
              <a:rPr lang="en-AU" sz="1200" dirty="0"/>
              <a:t>$5.50 per month for </a:t>
            </a:r>
            <a:r>
              <a:rPr lang="en-US" sz="1200" dirty="0"/>
              <a:t>End of Month Statement and End of Financial Year Statement.</a:t>
            </a:r>
          </a:p>
          <a:p>
            <a:endParaRPr lang="en-AU" sz="1200" dirty="0"/>
          </a:p>
          <a:p>
            <a:r>
              <a:rPr lang="en-AU" sz="1200" b="1" dirty="0"/>
              <a:t>We recommend a Rental Range of $................................................................</a:t>
            </a:r>
          </a:p>
          <a:p>
            <a:endParaRPr lang="en-AU" sz="1200" b="1" dirty="0"/>
          </a:p>
          <a:p>
            <a:r>
              <a:rPr lang="en-AU" sz="1200" b="1" dirty="0"/>
              <a:t>Bond Amount to be held by the CBS </a:t>
            </a:r>
            <a:r>
              <a:rPr lang="en-AU" sz="1200" dirty="0"/>
              <a:t>$……………………………………..</a:t>
            </a:r>
          </a:p>
          <a:p>
            <a:r>
              <a:rPr lang="en-US" sz="1200" dirty="0"/>
              <a:t> </a:t>
            </a:r>
          </a:p>
        </p:txBody>
      </p:sp>
      <p:sp>
        <p:nvSpPr>
          <p:cNvPr id="5" name="TextBox 4"/>
          <p:cNvSpPr txBox="1"/>
          <p:nvPr/>
        </p:nvSpPr>
        <p:spPr>
          <a:xfrm>
            <a:off x="6660232" y="4861198"/>
            <a:ext cx="2448272" cy="230832"/>
          </a:xfrm>
          <a:prstGeom prst="rect">
            <a:avLst/>
          </a:prstGeom>
          <a:noFill/>
        </p:spPr>
        <p:txBody>
          <a:bodyPr wrap="square" rtlCol="0">
            <a:spAutoFit/>
          </a:bodyPr>
          <a:lstStyle/>
          <a:p>
            <a:pPr algn="r"/>
            <a:r>
              <a:rPr lang="en-AU" sz="900" dirty="0"/>
              <a:t>© Copyright 2014 Clarke &amp; Co Real Estate</a:t>
            </a:r>
          </a:p>
        </p:txBody>
      </p:sp>
    </p:spTree>
    <p:extLst>
      <p:ext uri="{BB962C8B-B14F-4D97-AF65-F5344CB8AC3E}">
        <p14:creationId xmlns:p14="http://schemas.microsoft.com/office/powerpoint/2010/main" val="30264134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rcRect/>
          <a:stretch/>
        </p:blipFill>
        <p:spPr>
          <a:xfrm>
            <a:off x="0" y="-30986"/>
            <a:ext cx="9144000" cy="952500"/>
          </a:xfrm>
          <a:prstGeom prst="rect">
            <a:avLst/>
          </a:prstGeom>
        </p:spPr>
      </p:pic>
      <p:sp>
        <p:nvSpPr>
          <p:cNvPr id="2" name="Title 1"/>
          <p:cNvSpPr>
            <a:spLocks noGrp="1"/>
          </p:cNvSpPr>
          <p:nvPr>
            <p:ph type="title"/>
          </p:nvPr>
        </p:nvSpPr>
        <p:spPr>
          <a:xfrm>
            <a:off x="-468560" y="249492"/>
            <a:ext cx="9415689" cy="685561"/>
          </a:xfrm>
        </p:spPr>
        <p:txBody>
          <a:bodyPr>
            <a:normAutofit/>
          </a:bodyPr>
          <a:lstStyle/>
          <a:p>
            <a:pPr algn="r"/>
            <a:r>
              <a:rPr lang="en-AU" sz="2400" spc="-100" dirty="0">
                <a:latin typeface="Georgia" pitchFamily="18" charset="0"/>
              </a:rPr>
              <a:t>Overpricing</a:t>
            </a:r>
          </a:p>
        </p:txBody>
      </p:sp>
      <p:sp>
        <p:nvSpPr>
          <p:cNvPr id="4" name="TextBox 3"/>
          <p:cNvSpPr txBox="1"/>
          <p:nvPr/>
        </p:nvSpPr>
        <p:spPr>
          <a:xfrm>
            <a:off x="5436096" y="1995686"/>
            <a:ext cx="3384376" cy="1384995"/>
          </a:xfrm>
          <a:prstGeom prst="rect">
            <a:avLst/>
          </a:prstGeom>
          <a:noFill/>
        </p:spPr>
        <p:txBody>
          <a:bodyPr wrap="square" rtlCol="0">
            <a:spAutoFit/>
          </a:bodyPr>
          <a:lstStyle/>
          <a:p>
            <a:r>
              <a:rPr lang="en-AU" sz="1400" dirty="0"/>
              <a:t>Marketing your home at right price is an important factor in the marketing of your home. </a:t>
            </a:r>
          </a:p>
          <a:p>
            <a:endParaRPr lang="en-AU" sz="1400" dirty="0"/>
          </a:p>
          <a:p>
            <a:r>
              <a:rPr lang="en-AU" sz="1400" dirty="0"/>
              <a:t>Properties that are priced too high will be left on the shelf by today’s renters. </a:t>
            </a:r>
          </a:p>
        </p:txBody>
      </p:sp>
      <p:sp>
        <p:nvSpPr>
          <p:cNvPr id="7" name="TextBox 6"/>
          <p:cNvSpPr txBox="1"/>
          <p:nvPr/>
        </p:nvSpPr>
        <p:spPr>
          <a:xfrm>
            <a:off x="6660232" y="4861198"/>
            <a:ext cx="2448272" cy="230832"/>
          </a:xfrm>
          <a:prstGeom prst="rect">
            <a:avLst/>
          </a:prstGeom>
          <a:noFill/>
        </p:spPr>
        <p:txBody>
          <a:bodyPr wrap="square" rtlCol="0">
            <a:spAutoFit/>
          </a:bodyPr>
          <a:lstStyle/>
          <a:p>
            <a:pPr algn="r"/>
            <a:r>
              <a:rPr lang="en-AU" sz="900" dirty="0"/>
              <a:t>© Copyright 2014 Clarke &amp; Co Real Estate</a:t>
            </a:r>
          </a:p>
        </p:txBody>
      </p:sp>
      <p:pic>
        <p:nvPicPr>
          <p:cNvPr id="14" name="Picture 13"/>
          <p:cNvPicPr>
            <a:picLocks noChangeAspect="1"/>
          </p:cNvPicPr>
          <p:nvPr/>
        </p:nvPicPr>
        <p:blipFill>
          <a:blip r:embed="rId3" cstate="print"/>
          <a:stretch>
            <a:fillRect/>
          </a:stretch>
        </p:blipFill>
        <p:spPr>
          <a:xfrm>
            <a:off x="395536" y="1779662"/>
            <a:ext cx="5166997" cy="1998614"/>
          </a:xfrm>
          <a:prstGeom prst="rect">
            <a:avLst/>
          </a:prstGeom>
        </p:spPr>
      </p:pic>
    </p:spTree>
    <p:extLst>
      <p:ext uri="{BB962C8B-B14F-4D97-AF65-F5344CB8AC3E}">
        <p14:creationId xmlns:p14="http://schemas.microsoft.com/office/powerpoint/2010/main" val="17976989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rcRect/>
          <a:stretch/>
        </p:blipFill>
        <p:spPr>
          <a:xfrm>
            <a:off x="0" y="-30985"/>
            <a:ext cx="9144000" cy="952500"/>
          </a:xfrm>
          <a:prstGeom prst="rect">
            <a:avLst/>
          </a:prstGeom>
        </p:spPr>
      </p:pic>
      <p:sp>
        <p:nvSpPr>
          <p:cNvPr id="2" name="Title 1"/>
          <p:cNvSpPr>
            <a:spLocks noGrp="1"/>
          </p:cNvSpPr>
          <p:nvPr>
            <p:ph type="title"/>
          </p:nvPr>
        </p:nvSpPr>
        <p:spPr>
          <a:xfrm>
            <a:off x="-468560" y="249492"/>
            <a:ext cx="9415689" cy="685561"/>
          </a:xfrm>
        </p:spPr>
        <p:txBody>
          <a:bodyPr>
            <a:normAutofit/>
          </a:bodyPr>
          <a:lstStyle/>
          <a:p>
            <a:pPr algn="r"/>
            <a:r>
              <a:rPr lang="en-AU" sz="2400" spc="-100" dirty="0">
                <a:latin typeface="Georgia" pitchFamily="18" charset="0"/>
              </a:rPr>
              <a:t>Overview of Property</a:t>
            </a:r>
          </a:p>
        </p:txBody>
      </p:sp>
      <p:sp>
        <p:nvSpPr>
          <p:cNvPr id="4" name="TextBox 3"/>
          <p:cNvSpPr txBox="1"/>
          <p:nvPr/>
        </p:nvSpPr>
        <p:spPr>
          <a:xfrm>
            <a:off x="395536" y="1160041"/>
            <a:ext cx="8496944" cy="2923877"/>
          </a:xfrm>
          <a:prstGeom prst="rect">
            <a:avLst/>
          </a:prstGeom>
          <a:noFill/>
        </p:spPr>
        <p:txBody>
          <a:bodyPr wrap="square" rtlCol="0">
            <a:spAutoFit/>
          </a:bodyPr>
          <a:lstStyle/>
          <a:p>
            <a:r>
              <a:rPr lang="en-AU" sz="1600" b="1" u="sng" dirty="0"/>
              <a:t>Check List for Landlords</a:t>
            </a:r>
          </a:p>
          <a:p>
            <a:endParaRPr lang="en-AU" sz="1400" b="1" dirty="0"/>
          </a:p>
          <a:p>
            <a:r>
              <a:rPr lang="en-AU" sz="1400" b="1" dirty="0"/>
              <a:t>Hardwire Smoke Alarm installed</a:t>
            </a:r>
          </a:p>
          <a:p>
            <a:endParaRPr lang="en-AU" sz="1400" b="1" dirty="0"/>
          </a:p>
          <a:p>
            <a:r>
              <a:rPr lang="en-AU" sz="1400" b="1" dirty="0"/>
              <a:t>Safety Switch installed</a:t>
            </a:r>
            <a:r>
              <a:rPr lang="en-AU" sz="1400" dirty="0"/>
              <a:t> </a:t>
            </a:r>
          </a:p>
          <a:p>
            <a:endParaRPr lang="en-AU" sz="1400" dirty="0"/>
          </a:p>
          <a:p>
            <a:r>
              <a:rPr lang="en-AU" sz="1400" b="1" dirty="0"/>
              <a:t>Fly Screens on all windows</a:t>
            </a:r>
          </a:p>
          <a:p>
            <a:endParaRPr lang="en-AU" sz="1400" b="1" dirty="0"/>
          </a:p>
          <a:p>
            <a:r>
              <a:rPr lang="en-AU" sz="1400" b="1" dirty="0"/>
              <a:t>Security Check. All Doors and Windows lock</a:t>
            </a:r>
          </a:p>
          <a:p>
            <a:endParaRPr lang="en-AU" sz="1400" b="1" dirty="0"/>
          </a:p>
          <a:p>
            <a:r>
              <a:rPr lang="en-AU" sz="1400" b="1" dirty="0"/>
              <a:t>Any other maintenance required</a:t>
            </a:r>
          </a:p>
          <a:p>
            <a:endParaRPr lang="en-AU" sz="1400" b="1" dirty="0"/>
          </a:p>
          <a:p>
            <a:r>
              <a:rPr lang="en-AU" sz="1400" b="1" dirty="0"/>
              <a:t>Landlords Insurance – Property Insurance Plus</a:t>
            </a:r>
          </a:p>
        </p:txBody>
      </p:sp>
      <p:sp>
        <p:nvSpPr>
          <p:cNvPr id="7" name="TextBox 6"/>
          <p:cNvSpPr txBox="1"/>
          <p:nvPr/>
        </p:nvSpPr>
        <p:spPr>
          <a:xfrm>
            <a:off x="6660232" y="4861198"/>
            <a:ext cx="2448272" cy="230832"/>
          </a:xfrm>
          <a:prstGeom prst="rect">
            <a:avLst/>
          </a:prstGeom>
          <a:noFill/>
        </p:spPr>
        <p:txBody>
          <a:bodyPr wrap="square" rtlCol="0">
            <a:spAutoFit/>
          </a:bodyPr>
          <a:lstStyle/>
          <a:p>
            <a:pPr algn="r"/>
            <a:r>
              <a:rPr lang="en-AU" sz="900" dirty="0"/>
              <a:t>© Copyright 2014 Clarke &amp; Co Real Estate</a:t>
            </a:r>
          </a:p>
        </p:txBody>
      </p:sp>
    </p:spTree>
    <p:extLst>
      <p:ext uri="{BB962C8B-B14F-4D97-AF65-F5344CB8AC3E}">
        <p14:creationId xmlns:p14="http://schemas.microsoft.com/office/powerpoint/2010/main" val="1332275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rcRect/>
          <a:stretch/>
        </p:blipFill>
        <p:spPr>
          <a:xfrm>
            <a:off x="0" y="-30985"/>
            <a:ext cx="9144000" cy="952500"/>
          </a:xfrm>
          <a:prstGeom prst="rect">
            <a:avLst/>
          </a:prstGeom>
        </p:spPr>
      </p:pic>
      <p:sp>
        <p:nvSpPr>
          <p:cNvPr id="2" name="Title 1"/>
          <p:cNvSpPr>
            <a:spLocks noGrp="1"/>
          </p:cNvSpPr>
          <p:nvPr>
            <p:ph type="title"/>
          </p:nvPr>
        </p:nvSpPr>
        <p:spPr>
          <a:xfrm>
            <a:off x="-468560" y="249492"/>
            <a:ext cx="9415689" cy="685561"/>
          </a:xfrm>
        </p:spPr>
        <p:txBody>
          <a:bodyPr>
            <a:normAutofit/>
          </a:bodyPr>
          <a:lstStyle/>
          <a:p>
            <a:pPr algn="r"/>
            <a:r>
              <a:rPr lang="en-AU" sz="2400" spc="-100" dirty="0">
                <a:latin typeface="Georgia" pitchFamily="18" charset="0"/>
              </a:rPr>
              <a:t>Market Characteristics</a:t>
            </a:r>
          </a:p>
        </p:txBody>
      </p:sp>
      <p:sp>
        <p:nvSpPr>
          <p:cNvPr id="4" name="TextBox 3"/>
          <p:cNvSpPr txBox="1"/>
          <p:nvPr/>
        </p:nvSpPr>
        <p:spPr>
          <a:xfrm>
            <a:off x="395536" y="1158880"/>
            <a:ext cx="3960440" cy="2492990"/>
          </a:xfrm>
          <a:prstGeom prst="rect">
            <a:avLst/>
          </a:prstGeom>
          <a:noFill/>
        </p:spPr>
        <p:txBody>
          <a:bodyPr wrap="square" rtlCol="0">
            <a:spAutoFit/>
          </a:bodyPr>
          <a:lstStyle/>
          <a:p>
            <a:r>
              <a:rPr lang="en-AU" sz="1600" b="1" dirty="0"/>
              <a:t>Landlords Market</a:t>
            </a:r>
          </a:p>
          <a:p>
            <a:r>
              <a:rPr lang="en-AU" sz="1200" dirty="0"/>
              <a:t>• Fewer homes For Rent</a:t>
            </a:r>
          </a:p>
          <a:p>
            <a:r>
              <a:rPr lang="en-AU" sz="1200" dirty="0"/>
              <a:t>• Shorter average time on the market</a:t>
            </a:r>
          </a:p>
          <a:p>
            <a:r>
              <a:rPr lang="en-AU" sz="1200" dirty="0"/>
              <a:t>• Prices may trend upwards</a:t>
            </a:r>
          </a:p>
          <a:p>
            <a:r>
              <a:rPr lang="en-AU" sz="1200" dirty="0"/>
              <a:t>• More Renters</a:t>
            </a:r>
          </a:p>
          <a:p>
            <a:r>
              <a:rPr lang="en-AU" sz="1200" dirty="0"/>
              <a:t>• Power to negotiate may be with the Landlord</a:t>
            </a:r>
          </a:p>
          <a:p>
            <a:endParaRPr lang="en-AU" sz="1400" dirty="0"/>
          </a:p>
          <a:p>
            <a:r>
              <a:rPr lang="en-AU" sz="1600" b="1" dirty="0"/>
              <a:t>Balanced  Market</a:t>
            </a:r>
          </a:p>
          <a:p>
            <a:r>
              <a:rPr lang="en-AU" sz="1200" dirty="0"/>
              <a:t>• Market moves at a good rate</a:t>
            </a:r>
          </a:p>
          <a:p>
            <a:r>
              <a:rPr lang="en-AU" sz="1200" dirty="0"/>
              <a:t>• Prices are relatively stable</a:t>
            </a:r>
          </a:p>
          <a:p>
            <a:r>
              <a:rPr lang="en-AU" sz="1200" dirty="0"/>
              <a:t>• Supply meets demand</a:t>
            </a:r>
          </a:p>
          <a:p>
            <a:endParaRPr lang="en-AU" sz="1400" dirty="0"/>
          </a:p>
        </p:txBody>
      </p:sp>
      <p:sp>
        <p:nvSpPr>
          <p:cNvPr id="3" name="TextBox 2"/>
          <p:cNvSpPr txBox="1"/>
          <p:nvPr/>
        </p:nvSpPr>
        <p:spPr>
          <a:xfrm>
            <a:off x="4299351" y="1131590"/>
            <a:ext cx="4161081" cy="1354217"/>
          </a:xfrm>
          <a:prstGeom prst="rect">
            <a:avLst/>
          </a:prstGeom>
          <a:noFill/>
        </p:spPr>
        <p:txBody>
          <a:bodyPr wrap="square" rtlCol="0">
            <a:spAutoFit/>
          </a:bodyPr>
          <a:lstStyle/>
          <a:p>
            <a:r>
              <a:rPr lang="en-AU" sz="1600" b="1" dirty="0"/>
              <a:t>Renter’s  Market</a:t>
            </a:r>
          </a:p>
          <a:p>
            <a:r>
              <a:rPr lang="en-AU" sz="1200" dirty="0"/>
              <a:t>• Over supply of homes For Rent</a:t>
            </a:r>
          </a:p>
          <a:p>
            <a:r>
              <a:rPr lang="en-AU" sz="1200" dirty="0"/>
              <a:t>• Longer than normal times to lease properties out</a:t>
            </a:r>
          </a:p>
          <a:p>
            <a:r>
              <a:rPr lang="en-AU" sz="1200" dirty="0"/>
              <a:t>• Fewer tenants at Open Inspections</a:t>
            </a:r>
          </a:p>
          <a:p>
            <a:r>
              <a:rPr lang="en-AU" sz="1200" dirty="0"/>
              <a:t>• Prices may be trending downwards</a:t>
            </a:r>
          </a:p>
          <a:p>
            <a:endParaRPr lang="en-AU" dirty="0"/>
          </a:p>
        </p:txBody>
      </p:sp>
      <p:sp>
        <p:nvSpPr>
          <p:cNvPr id="7" name="TextBox 6"/>
          <p:cNvSpPr txBox="1"/>
          <p:nvPr/>
        </p:nvSpPr>
        <p:spPr>
          <a:xfrm>
            <a:off x="6660232" y="4861198"/>
            <a:ext cx="2448272" cy="230832"/>
          </a:xfrm>
          <a:prstGeom prst="rect">
            <a:avLst/>
          </a:prstGeom>
          <a:noFill/>
        </p:spPr>
        <p:txBody>
          <a:bodyPr wrap="square" rtlCol="0">
            <a:spAutoFit/>
          </a:bodyPr>
          <a:lstStyle/>
          <a:p>
            <a:pPr algn="r"/>
            <a:r>
              <a:rPr lang="en-AU" sz="900" dirty="0"/>
              <a:t>© Copyright 2014 Clarke &amp; Co Real Estate</a:t>
            </a:r>
          </a:p>
        </p:txBody>
      </p:sp>
    </p:spTree>
    <p:extLst>
      <p:ext uri="{BB962C8B-B14F-4D97-AF65-F5344CB8AC3E}">
        <p14:creationId xmlns:p14="http://schemas.microsoft.com/office/powerpoint/2010/main" val="18229950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rcRect/>
          <a:stretch/>
        </p:blipFill>
        <p:spPr>
          <a:xfrm>
            <a:off x="0" y="-30985"/>
            <a:ext cx="9144000" cy="952500"/>
          </a:xfrm>
          <a:prstGeom prst="rect">
            <a:avLst/>
          </a:prstGeom>
        </p:spPr>
      </p:pic>
      <p:sp>
        <p:nvSpPr>
          <p:cNvPr id="2" name="Title 1"/>
          <p:cNvSpPr>
            <a:spLocks noGrp="1"/>
          </p:cNvSpPr>
          <p:nvPr>
            <p:ph type="title"/>
          </p:nvPr>
        </p:nvSpPr>
        <p:spPr>
          <a:xfrm>
            <a:off x="-468560" y="249492"/>
            <a:ext cx="9415689" cy="685561"/>
          </a:xfrm>
        </p:spPr>
        <p:txBody>
          <a:bodyPr>
            <a:normAutofit/>
          </a:bodyPr>
          <a:lstStyle/>
          <a:p>
            <a:pPr algn="r"/>
            <a:r>
              <a:rPr lang="en-AU" sz="2400" spc="-100" dirty="0">
                <a:latin typeface="Georgia" pitchFamily="18" charset="0"/>
              </a:rPr>
              <a:t>Overview of </a:t>
            </a:r>
            <a:r>
              <a:rPr lang="en-AU" sz="2400" spc="-100">
                <a:latin typeface="Georgia" pitchFamily="18" charset="0"/>
              </a:rPr>
              <a:t>Marketing </a:t>
            </a:r>
            <a:r>
              <a:rPr lang="en-AU" sz="2400" spc="-100" smtClean="0">
                <a:latin typeface="Georgia" pitchFamily="18" charset="0"/>
              </a:rPr>
              <a:t>Campaign </a:t>
            </a:r>
            <a:endParaRPr lang="en-AU" sz="2400" spc="-100" dirty="0">
              <a:latin typeface="Georgia" pitchFamily="18" charset="0"/>
            </a:endParaRPr>
          </a:p>
        </p:txBody>
      </p:sp>
      <p:sp>
        <p:nvSpPr>
          <p:cNvPr id="4" name="TextBox 3"/>
          <p:cNvSpPr txBox="1"/>
          <p:nvPr/>
        </p:nvSpPr>
        <p:spPr>
          <a:xfrm>
            <a:off x="395536" y="1131590"/>
            <a:ext cx="8496944" cy="3077766"/>
          </a:xfrm>
          <a:prstGeom prst="rect">
            <a:avLst/>
          </a:prstGeom>
          <a:noFill/>
        </p:spPr>
        <p:txBody>
          <a:bodyPr wrap="square" rtlCol="0">
            <a:spAutoFit/>
          </a:bodyPr>
          <a:lstStyle/>
          <a:p>
            <a:r>
              <a:rPr lang="en-AU" sz="1600" b="1" dirty="0"/>
              <a:t>Database</a:t>
            </a:r>
          </a:p>
          <a:p>
            <a:r>
              <a:rPr lang="en-AU" sz="1200" dirty="0"/>
              <a:t>Clarke &amp; Co Real Estate Agents document prospective tenants details when they attend Open Inspections. We then add the potential tenants to our database. These potential tenants would be notified immediately when your property is listed for rent with us.</a:t>
            </a:r>
          </a:p>
          <a:p>
            <a:endParaRPr lang="en-AU" sz="1400" dirty="0"/>
          </a:p>
          <a:p>
            <a:r>
              <a:rPr lang="en-AU" sz="1600" b="1" dirty="0"/>
              <a:t>Internet</a:t>
            </a:r>
          </a:p>
          <a:p>
            <a:r>
              <a:rPr lang="en-AU" sz="1200" dirty="0"/>
              <a:t>Your property will be listed on our website as well as the major real estate portals, including realestate.com.au, clarkeandcorealestate.com.au, realestateview.com.au, Domain and Facebook. The listing will include both property details and selected professional photos showing key features.  The Internet is an important element of our marketing package. It is very powerful tool and continues to gain in popularity and gives potential tenants access Australia wide and internationally. </a:t>
            </a:r>
          </a:p>
          <a:p>
            <a:endParaRPr lang="en-AU" sz="1200" dirty="0"/>
          </a:p>
          <a:p>
            <a:endParaRPr lang="en-AU" sz="1200" dirty="0"/>
          </a:p>
          <a:p>
            <a:r>
              <a:rPr lang="en-AU" sz="1600" b="1" dirty="0"/>
              <a:t>Photography</a:t>
            </a:r>
          </a:p>
          <a:p>
            <a:r>
              <a:rPr lang="en-AU" sz="1200" dirty="0"/>
              <a:t>We provide quality photographs of your property emphasising key features be taken for advertisements, brochures and the  Internet. </a:t>
            </a:r>
          </a:p>
          <a:p>
            <a:r>
              <a:rPr lang="en-AU" sz="1200" dirty="0"/>
              <a:t>In our experience, quality photographs will attract a significantly higher number of inspections. Photos taken with devices that are not compatible to the internet present poorly and will attract less attention.</a:t>
            </a:r>
          </a:p>
        </p:txBody>
      </p:sp>
      <p:sp>
        <p:nvSpPr>
          <p:cNvPr id="6" name="TextBox 5"/>
          <p:cNvSpPr txBox="1"/>
          <p:nvPr/>
        </p:nvSpPr>
        <p:spPr>
          <a:xfrm>
            <a:off x="6660232" y="4861198"/>
            <a:ext cx="2448272" cy="230832"/>
          </a:xfrm>
          <a:prstGeom prst="rect">
            <a:avLst/>
          </a:prstGeom>
          <a:noFill/>
        </p:spPr>
        <p:txBody>
          <a:bodyPr wrap="square" rtlCol="0">
            <a:spAutoFit/>
          </a:bodyPr>
          <a:lstStyle/>
          <a:p>
            <a:pPr algn="r"/>
            <a:r>
              <a:rPr lang="en-AU" sz="900" dirty="0"/>
              <a:t>© Copyright 2014 Clarke &amp; Co Real Estate</a:t>
            </a:r>
          </a:p>
        </p:txBody>
      </p:sp>
    </p:spTree>
    <p:extLst>
      <p:ext uri="{BB962C8B-B14F-4D97-AF65-F5344CB8AC3E}">
        <p14:creationId xmlns:p14="http://schemas.microsoft.com/office/powerpoint/2010/main" val="1760623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654</TotalTime>
  <Words>931</Words>
  <Application>Microsoft Office PowerPoint</Application>
  <PresentationFormat>On-screen Show (16:9)</PresentationFormat>
  <Paragraphs>153</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Georgia</vt:lpstr>
      <vt:lpstr>Office Theme</vt:lpstr>
      <vt:lpstr>PowerPoint Presentation</vt:lpstr>
      <vt:lpstr>Property Appraisal</vt:lpstr>
      <vt:lpstr>Introduction</vt:lpstr>
      <vt:lpstr>About Clarke &amp; Co</vt:lpstr>
      <vt:lpstr>Market Analysis</vt:lpstr>
      <vt:lpstr>Overpricing</vt:lpstr>
      <vt:lpstr>Overview of Property</vt:lpstr>
      <vt:lpstr>Market Characteristics</vt:lpstr>
      <vt:lpstr>Overview of Marketing Campaign </vt:lpstr>
      <vt:lpstr>Marketing</vt:lpstr>
      <vt:lpstr>Internet Marketing</vt:lpstr>
      <vt:lpstr>What are your Thought’s </vt:lpstr>
      <vt:lpstr>Thankyou for inviting Clarke and Co Real Estate to Appraise your Property.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Wemyss</dc:creator>
  <cp:lastModifiedBy>admin</cp:lastModifiedBy>
  <cp:revision>122</cp:revision>
  <cp:lastPrinted>2019-05-08T00:29:45Z</cp:lastPrinted>
  <dcterms:created xsi:type="dcterms:W3CDTF">2012-03-19T05:34:42Z</dcterms:created>
  <dcterms:modified xsi:type="dcterms:W3CDTF">2022-11-16T19:44:18Z</dcterms:modified>
</cp:coreProperties>
</file>