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2" r:id="rId5"/>
    <p:sldId id="261" r:id="rId6"/>
    <p:sldId id="264" r:id="rId7"/>
    <p:sldId id="265" r:id="rId8"/>
    <p:sldId id="259" r:id="rId9"/>
    <p:sldId id="260" r:id="rId10"/>
    <p:sldId id="272" r:id="rId11"/>
    <p:sldId id="274" r:id="rId12"/>
    <p:sldId id="268" r:id="rId13"/>
    <p:sldId id="275" r:id="rId14"/>
    <p:sldId id="276" r:id="rId15"/>
    <p:sldId id="277" r:id="rId16"/>
    <p:sldId id="269" r:id="rId17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30" autoAdjust="0"/>
    <p:restoredTop sz="94598" autoAdjust="0"/>
  </p:normalViewPr>
  <p:slideViewPr>
    <p:cSldViewPr>
      <p:cViewPr varScale="1">
        <p:scale>
          <a:sx n="87" d="100"/>
          <a:sy n="87" d="100"/>
        </p:scale>
        <p:origin x="318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6D966-4EA0-4540-A5B3-009DABE83FAD}" type="datetimeFigureOut">
              <a:rPr lang="en-AU" smtClean="0"/>
              <a:pPr/>
              <a:t>17/11/2022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14E2C-2C3F-409E-8D88-461449597E1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087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14E2C-2C3F-409E-8D88-461449597E11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0462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14E2C-2C3F-409E-8D88-461449597E11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729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A3A6-43FD-4876-8C50-C3FEFC28C10A}" type="datetimeFigureOut">
              <a:rPr lang="en-AU" smtClean="0"/>
              <a:pPr/>
              <a:t>17/11/2022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88165-BF0C-4892-BD6C-548376B92D5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306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A3A6-43FD-4876-8C50-C3FEFC28C10A}" type="datetimeFigureOut">
              <a:rPr lang="en-AU" smtClean="0"/>
              <a:pPr/>
              <a:t>17/11/2022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88165-BF0C-4892-BD6C-548376B92D5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22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A3A6-43FD-4876-8C50-C3FEFC28C10A}" type="datetimeFigureOut">
              <a:rPr lang="en-AU" smtClean="0"/>
              <a:pPr/>
              <a:t>17/11/2022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88165-BF0C-4892-BD6C-548376B92D5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1980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A3A6-43FD-4876-8C50-C3FEFC28C10A}" type="datetimeFigureOut">
              <a:rPr lang="en-AU" smtClean="0"/>
              <a:pPr/>
              <a:t>17/11/2022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88165-BF0C-4892-BD6C-548376B92D5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577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A3A6-43FD-4876-8C50-C3FEFC28C10A}" type="datetimeFigureOut">
              <a:rPr lang="en-AU" smtClean="0"/>
              <a:pPr/>
              <a:t>17/11/2022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88165-BF0C-4892-BD6C-548376B92D5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223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A3A6-43FD-4876-8C50-C3FEFC28C10A}" type="datetimeFigureOut">
              <a:rPr lang="en-AU" smtClean="0"/>
              <a:pPr/>
              <a:t>17/11/2022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88165-BF0C-4892-BD6C-548376B92D5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36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A3A6-43FD-4876-8C50-C3FEFC28C10A}" type="datetimeFigureOut">
              <a:rPr lang="en-AU" smtClean="0"/>
              <a:pPr/>
              <a:t>17/11/2022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88165-BF0C-4892-BD6C-548376B92D5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888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A3A6-43FD-4876-8C50-C3FEFC28C10A}" type="datetimeFigureOut">
              <a:rPr lang="en-AU" smtClean="0"/>
              <a:pPr/>
              <a:t>17/11/2022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88165-BF0C-4892-BD6C-548376B92D5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407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A3A6-43FD-4876-8C50-C3FEFC28C10A}" type="datetimeFigureOut">
              <a:rPr lang="en-AU" smtClean="0"/>
              <a:pPr/>
              <a:t>17/11/2022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88165-BF0C-4892-BD6C-548376B92D5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7026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A3A6-43FD-4876-8C50-C3FEFC28C10A}" type="datetimeFigureOut">
              <a:rPr lang="en-AU" smtClean="0"/>
              <a:pPr/>
              <a:t>17/11/2022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88165-BF0C-4892-BD6C-548376B92D5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309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A3A6-43FD-4876-8C50-C3FEFC28C10A}" type="datetimeFigureOut">
              <a:rPr lang="en-AU" smtClean="0"/>
              <a:pPr/>
              <a:t>17/11/2022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88165-BF0C-4892-BD6C-548376B92D5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113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1A3A6-43FD-4876-8C50-C3FEFC28C10A}" type="datetimeFigureOut">
              <a:rPr lang="en-AU" smtClean="0"/>
              <a:pPr/>
              <a:t>17/11/2022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88165-BF0C-4892-BD6C-548376B92D5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055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hyperlink" Target="http://www.clarkeandcorealestate.com.au/" TargetMode="External"/><Relationship Id="rId4" Type="http://schemas.openxmlformats.org/officeDocument/2006/relationships/hyperlink" Target="mailto:colin@clarkeandcorealestate.com.a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4731990"/>
            <a:ext cx="2448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© Copyright 2014 Clarke &amp; Co Real Estate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32FF6A5-5FB5-EC89-B8DA-8E279589F5E2}"/>
              </a:ext>
            </a:extLst>
          </p:cNvPr>
          <p:cNvSpPr txBox="1"/>
          <p:nvPr/>
        </p:nvSpPr>
        <p:spPr>
          <a:xfrm>
            <a:off x="539552" y="3221563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</a:rPr>
              <a:t>YOUR #1 CHOICE WHEN</a:t>
            </a:r>
          </a:p>
          <a:p>
            <a:r>
              <a:rPr lang="en-IN" sz="1600" dirty="0">
                <a:solidFill>
                  <a:schemeClr val="bg1"/>
                </a:solidFill>
              </a:rPr>
              <a:t>CHOOSING A REAL ESTATE AGENCY</a:t>
            </a:r>
          </a:p>
        </p:txBody>
      </p:sp>
    </p:spTree>
    <p:extLst>
      <p:ext uri="{BB962C8B-B14F-4D97-AF65-F5344CB8AC3E}">
        <p14:creationId xmlns:p14="http://schemas.microsoft.com/office/powerpoint/2010/main" val="3405893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0986"/>
            <a:ext cx="9144000" cy="95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560" y="249492"/>
            <a:ext cx="9415689" cy="685561"/>
          </a:xfrm>
        </p:spPr>
        <p:txBody>
          <a:bodyPr>
            <a:normAutofit/>
          </a:bodyPr>
          <a:lstStyle/>
          <a:p>
            <a:pPr algn="r"/>
            <a:r>
              <a:rPr lang="en-AU" sz="2400" spc="-100" dirty="0">
                <a:latin typeface="Georgia" pitchFamily="18" charset="0"/>
              </a:rPr>
              <a:t>Internet Marketing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552" y="949651"/>
            <a:ext cx="7991872" cy="402417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AU" sz="1600" b="1" dirty="0">
              <a:solidFill>
                <a:schemeClr val="tx1"/>
              </a:solidFill>
            </a:endParaRPr>
          </a:p>
          <a:p>
            <a:r>
              <a:rPr lang="en-AU" sz="1600" b="1" dirty="0">
                <a:solidFill>
                  <a:schemeClr val="tx1"/>
                </a:solidFill>
              </a:rPr>
              <a:t>realestate.com.au</a:t>
            </a:r>
          </a:p>
          <a:p>
            <a:endParaRPr lang="en-AU" sz="1600" b="1" dirty="0">
              <a:solidFill>
                <a:schemeClr val="tx1"/>
              </a:solidFill>
            </a:endParaRPr>
          </a:p>
          <a:p>
            <a:endParaRPr lang="en-AU" sz="1600" b="1" dirty="0">
              <a:solidFill>
                <a:schemeClr val="tx1"/>
              </a:solidFill>
            </a:endParaRPr>
          </a:p>
          <a:p>
            <a:r>
              <a:rPr lang="en-AU" sz="1600" b="1" dirty="0">
                <a:solidFill>
                  <a:schemeClr val="tx1"/>
                </a:solidFill>
              </a:rPr>
              <a:t>clarkeandcorealestate.com.au </a:t>
            </a:r>
          </a:p>
          <a:p>
            <a:endParaRPr lang="en-AU" sz="1600" b="1" dirty="0">
              <a:solidFill>
                <a:schemeClr val="tx1"/>
              </a:solidFill>
            </a:endParaRPr>
          </a:p>
          <a:p>
            <a:endParaRPr lang="en-AU" sz="1600" b="1" dirty="0">
              <a:solidFill>
                <a:schemeClr val="tx1"/>
              </a:solidFill>
            </a:endParaRPr>
          </a:p>
          <a:p>
            <a:endParaRPr lang="en-AU" sz="1600" b="1" dirty="0">
              <a:solidFill>
                <a:schemeClr val="tx1"/>
              </a:solidFill>
            </a:endParaRPr>
          </a:p>
          <a:p>
            <a:r>
              <a:rPr lang="en-AU" sz="1600" b="1" dirty="0">
                <a:solidFill>
                  <a:schemeClr val="tx1"/>
                </a:solidFill>
              </a:rPr>
              <a:t>www.facebook.com/clarkeandcorealestate/</a:t>
            </a:r>
          </a:p>
          <a:p>
            <a:r>
              <a:rPr lang="en-AU" sz="1050" b="1" dirty="0">
                <a:solidFill>
                  <a:schemeClr val="accent6"/>
                </a:solidFill>
              </a:rPr>
              <a:t>			</a:t>
            </a:r>
            <a:endParaRPr lang="en-AU" sz="1050" dirty="0">
              <a:solidFill>
                <a:schemeClr val="tx1"/>
              </a:solidFill>
            </a:endParaRPr>
          </a:p>
          <a:p>
            <a:endParaRPr lang="en-AU" sz="1600" b="1" dirty="0">
              <a:solidFill>
                <a:schemeClr val="tx1"/>
              </a:solidFill>
            </a:endParaRPr>
          </a:p>
          <a:p>
            <a:endParaRPr lang="en-AU" sz="1600" b="1" dirty="0">
              <a:solidFill>
                <a:schemeClr val="tx1"/>
              </a:solidFill>
            </a:endParaRPr>
          </a:p>
          <a:p>
            <a:r>
              <a:rPr lang="en-AU" sz="1600" b="1" dirty="0">
                <a:solidFill>
                  <a:schemeClr val="tx1"/>
                </a:solidFill>
              </a:rPr>
              <a:t>domain.com.au		               </a:t>
            </a:r>
          </a:p>
          <a:p>
            <a:endParaRPr lang="en-AU" sz="1050" dirty="0">
              <a:solidFill>
                <a:schemeClr val="tx1"/>
              </a:solidFill>
            </a:endParaRPr>
          </a:p>
          <a:p>
            <a:endParaRPr lang="en-AU" sz="1050" b="1" dirty="0">
              <a:solidFill>
                <a:schemeClr val="tx1"/>
              </a:solidFill>
            </a:endParaRPr>
          </a:p>
          <a:p>
            <a:r>
              <a:rPr lang="en-AU" sz="1600" b="1" dirty="0">
                <a:solidFill>
                  <a:schemeClr val="tx1"/>
                </a:solidFill>
              </a:rPr>
              <a:t>Which are linked to a number of other sites</a:t>
            </a:r>
            <a:r>
              <a:rPr lang="en-AU" sz="1050" b="1" dirty="0">
                <a:solidFill>
                  <a:schemeClr val="tx1"/>
                </a:solidFill>
              </a:rPr>
              <a:t> </a:t>
            </a:r>
          </a:p>
          <a:p>
            <a:r>
              <a:rPr lang="en-AU" sz="1600" b="1" dirty="0">
                <a:solidFill>
                  <a:schemeClr val="tx1"/>
                </a:solidFill>
              </a:rPr>
              <a:t>           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4289" y="995649"/>
            <a:ext cx="1952383" cy="56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60232" y="4861198"/>
            <a:ext cx="2448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900" dirty="0"/>
              <a:t>© Copyright 2014 Clarke &amp; Co Real Estate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4289" y="3647507"/>
            <a:ext cx="2016224" cy="58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4289" y="1841720"/>
            <a:ext cx="3238500" cy="58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7984" y="2760735"/>
            <a:ext cx="2592288" cy="60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665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0986"/>
            <a:ext cx="9144000" cy="95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560" y="249492"/>
            <a:ext cx="9415689" cy="685561"/>
          </a:xfrm>
        </p:spPr>
        <p:txBody>
          <a:bodyPr>
            <a:normAutofit/>
          </a:bodyPr>
          <a:lstStyle/>
          <a:p>
            <a:pPr algn="r"/>
            <a:r>
              <a:rPr lang="en-US" sz="2400" spc="-100" dirty="0">
                <a:latin typeface="Georgia" pitchFamily="18" charset="0"/>
              </a:rPr>
              <a:t>Premier Listing with Real Estate.com</a:t>
            </a:r>
            <a:endParaRPr lang="en-AU" sz="2400" spc="-100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4861198"/>
            <a:ext cx="2448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900" dirty="0"/>
              <a:t>© Copyright 2014 Clarke &amp; Co Real Estate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0390"/>
            <a:ext cx="2952328" cy="389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2" y="1120390"/>
            <a:ext cx="2916324" cy="389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20390"/>
            <a:ext cx="2864409" cy="377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967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0985"/>
            <a:ext cx="9144000" cy="95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560" y="267495"/>
            <a:ext cx="9415689" cy="864096"/>
          </a:xfrm>
        </p:spPr>
        <p:txBody>
          <a:bodyPr>
            <a:normAutofit/>
          </a:bodyPr>
          <a:lstStyle/>
          <a:p>
            <a:pPr algn="r"/>
            <a:r>
              <a:rPr lang="en-AU" sz="2400" spc="-100" dirty="0">
                <a:latin typeface="Georgia" pitchFamily="18" charset="0"/>
              </a:rPr>
              <a:t>Marketing</a:t>
            </a:r>
            <a:endParaRPr lang="en-AU" sz="2400" spc="-100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3305" y="1318831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Database</a:t>
            </a:r>
          </a:p>
          <a:p>
            <a:endParaRPr lang="en-US" sz="1200" dirty="0"/>
          </a:p>
          <a:p>
            <a:r>
              <a:rPr lang="en-US" sz="1200" dirty="0"/>
              <a:t>Clarke &amp; Co Real Estate Agents document purchasers details who attend Open Inspections. We then add the potential purchasers</a:t>
            </a:r>
          </a:p>
          <a:p>
            <a:r>
              <a:rPr lang="en-US" sz="1200" dirty="0"/>
              <a:t>to our database. These potential purchasers would be notified immediately when your property is listed for sale with us.</a:t>
            </a:r>
          </a:p>
          <a:p>
            <a:endParaRPr lang="en-US" sz="1200" dirty="0"/>
          </a:p>
          <a:p>
            <a:r>
              <a:rPr lang="en-US" sz="1600" b="1" dirty="0"/>
              <a:t>Email Marketing</a:t>
            </a:r>
          </a:p>
          <a:p>
            <a:endParaRPr lang="en-US" sz="1200" dirty="0"/>
          </a:p>
          <a:p>
            <a:r>
              <a:rPr lang="en-US" sz="1200" dirty="0"/>
              <a:t>Your property will be sent out to our potential purchasers on our data base.</a:t>
            </a:r>
          </a:p>
          <a:p>
            <a:endParaRPr lang="en-US" sz="1200" dirty="0"/>
          </a:p>
          <a:p>
            <a:r>
              <a:rPr lang="en-US" sz="1600" b="1" dirty="0"/>
              <a:t>Signboard</a:t>
            </a:r>
          </a:p>
          <a:p>
            <a:endParaRPr lang="en-US" sz="1200" dirty="0"/>
          </a:p>
          <a:p>
            <a:r>
              <a:rPr lang="en-US" sz="1200" dirty="0"/>
              <a:t>The sign board is optional. The signboard acts as a “silent salesman” and will attract significant buyer enquiry.</a:t>
            </a:r>
            <a:endParaRPr lang="en-AU" sz="1200" dirty="0" smtClean="0"/>
          </a:p>
          <a:p>
            <a:endParaRPr lang="en-A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4861198"/>
            <a:ext cx="2448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900" dirty="0"/>
              <a:t>© Copyright 2014 Clarke &amp; Co Real Estate</a:t>
            </a:r>
          </a:p>
        </p:txBody>
      </p:sp>
    </p:spTree>
    <p:extLst>
      <p:ext uri="{BB962C8B-B14F-4D97-AF65-F5344CB8AC3E}">
        <p14:creationId xmlns:p14="http://schemas.microsoft.com/office/powerpoint/2010/main" val="1629206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0985"/>
            <a:ext cx="9144000" cy="95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560" y="267495"/>
            <a:ext cx="9415689" cy="864096"/>
          </a:xfrm>
        </p:spPr>
        <p:txBody>
          <a:bodyPr>
            <a:normAutofit/>
          </a:bodyPr>
          <a:lstStyle/>
          <a:p>
            <a:pPr algn="r"/>
            <a:r>
              <a:rPr lang="en-AU" sz="2400" spc="-100" dirty="0">
                <a:latin typeface="Georgia" pitchFamily="18" charset="0"/>
              </a:rPr>
              <a:t>Signboards</a:t>
            </a:r>
            <a:endParaRPr lang="en-AU" sz="2400" spc="-100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3305" y="1318831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Signboards are an excellent way of advertising your property 24/7.</a:t>
            </a:r>
            <a:endParaRPr lang="en-A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4861198"/>
            <a:ext cx="2448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900" dirty="0"/>
              <a:t>© Copyright 2014 Clarke &amp; Co Real Estate</a:t>
            </a:r>
          </a:p>
        </p:txBody>
      </p:sp>
    </p:spTree>
    <p:extLst>
      <p:ext uri="{BB962C8B-B14F-4D97-AF65-F5344CB8AC3E}">
        <p14:creationId xmlns:p14="http://schemas.microsoft.com/office/powerpoint/2010/main" val="3266859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0985"/>
            <a:ext cx="9144000" cy="95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560" y="267495"/>
            <a:ext cx="9415689" cy="864096"/>
          </a:xfrm>
        </p:spPr>
        <p:txBody>
          <a:bodyPr>
            <a:normAutofit/>
          </a:bodyPr>
          <a:lstStyle/>
          <a:p>
            <a:pPr algn="r"/>
            <a:r>
              <a:rPr lang="en-AU" sz="2400" spc="-100" dirty="0">
                <a:latin typeface="Georgia" pitchFamily="18" charset="0"/>
              </a:rPr>
              <a:t>Our Service</a:t>
            </a:r>
            <a:endParaRPr lang="en-AU" sz="2400" spc="-100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3305" y="1318831"/>
            <a:ext cx="78488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We take care of everything else as follows</a:t>
            </a:r>
          </a:p>
          <a:p>
            <a:endParaRPr lang="en-US" sz="1200" dirty="0"/>
          </a:p>
          <a:p>
            <a:r>
              <a:rPr lang="en-US" sz="1200" dirty="0"/>
              <a:t>Write the advertisement on the property</a:t>
            </a:r>
            <a:r>
              <a:rPr lang="en-US" sz="1200" dirty="0" smtClean="0"/>
              <a:t>.</a:t>
            </a:r>
            <a:endParaRPr lang="en-US" sz="1200" dirty="0"/>
          </a:p>
          <a:p>
            <a:r>
              <a:rPr lang="en-US" sz="1200" dirty="0"/>
              <a:t>Appoint a photographer to take the photos/floor plan and supply brochures of the property.</a:t>
            </a:r>
          </a:p>
          <a:p>
            <a:r>
              <a:rPr lang="en-US" sz="1200" dirty="0" smtClean="0"/>
              <a:t>Arrange </a:t>
            </a:r>
            <a:r>
              <a:rPr lang="en-US" sz="1200" dirty="0"/>
              <a:t>a For Sale sign.</a:t>
            </a:r>
          </a:p>
          <a:p>
            <a:r>
              <a:rPr lang="en-US" sz="1200" dirty="0" smtClean="0"/>
              <a:t>Advertise </a:t>
            </a:r>
            <a:r>
              <a:rPr lang="en-US" sz="1200" dirty="0"/>
              <a:t>the property on the Internet, with a marketing plan that suits you.</a:t>
            </a:r>
          </a:p>
          <a:p>
            <a:r>
              <a:rPr lang="en-US" sz="1200" dirty="0" smtClean="0"/>
              <a:t>Arrange </a:t>
            </a:r>
            <a:r>
              <a:rPr lang="en-US" sz="1200" dirty="0"/>
              <a:t>council searches and Form 1 preparation.</a:t>
            </a:r>
          </a:p>
          <a:p>
            <a:r>
              <a:rPr lang="en-US" sz="1200" dirty="0" smtClean="0"/>
              <a:t>Follow </a:t>
            </a:r>
            <a:r>
              <a:rPr lang="en-US" sz="1200" dirty="0"/>
              <a:t>up purchaser enquiries.</a:t>
            </a:r>
          </a:p>
          <a:p>
            <a:r>
              <a:rPr lang="en-US" sz="1200" dirty="0" smtClean="0"/>
              <a:t>Negotiate </a:t>
            </a:r>
            <a:r>
              <a:rPr lang="en-US" sz="1200" dirty="0"/>
              <a:t>the best and highest price for you.</a:t>
            </a:r>
          </a:p>
          <a:p>
            <a:r>
              <a:rPr lang="en-US" sz="1200" dirty="0" smtClean="0"/>
              <a:t>Execute </a:t>
            </a:r>
            <a:r>
              <a:rPr lang="en-US" sz="1200" dirty="0"/>
              <a:t>the Contract of Sale and Form 1 on your property.</a:t>
            </a:r>
          </a:p>
          <a:p>
            <a:r>
              <a:rPr lang="en-US" sz="1200" dirty="0" smtClean="0"/>
              <a:t>Follow </a:t>
            </a:r>
            <a:r>
              <a:rPr lang="en-US" sz="1200" dirty="0"/>
              <a:t>through the contact until settlement</a:t>
            </a:r>
          </a:p>
          <a:p>
            <a:endParaRPr lang="en-US" sz="1200" dirty="0" smtClean="0"/>
          </a:p>
          <a:p>
            <a:endParaRPr lang="en-US" sz="1200" dirty="0"/>
          </a:p>
          <a:p>
            <a:r>
              <a:rPr lang="en-US" sz="1200" b="1" dirty="0"/>
              <a:t>Our traditional full service “WE DO EVERYTHING”</a:t>
            </a:r>
            <a:endParaRPr lang="en-AU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4861198"/>
            <a:ext cx="2448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900" dirty="0"/>
              <a:t>© Copyright 2014 Clarke &amp; Co Real Estate</a:t>
            </a:r>
          </a:p>
        </p:txBody>
      </p:sp>
    </p:spTree>
    <p:extLst>
      <p:ext uri="{BB962C8B-B14F-4D97-AF65-F5344CB8AC3E}">
        <p14:creationId xmlns:p14="http://schemas.microsoft.com/office/powerpoint/2010/main" val="918612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0985"/>
            <a:ext cx="9144000" cy="95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560" y="267495"/>
            <a:ext cx="9415689" cy="864096"/>
          </a:xfrm>
        </p:spPr>
        <p:txBody>
          <a:bodyPr>
            <a:normAutofit/>
          </a:bodyPr>
          <a:lstStyle/>
          <a:p>
            <a:pPr algn="r"/>
            <a:r>
              <a:rPr lang="en-AU" sz="2400" spc="-100" dirty="0">
                <a:latin typeface="Georgia" pitchFamily="18" charset="0"/>
              </a:rPr>
              <a:t>What are your Thought’s</a:t>
            </a:r>
            <a:endParaRPr lang="en-AU" sz="2400" spc="-100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3305" y="1318831"/>
            <a:ext cx="7848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 good sales consultant will gain you concessions.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A poor consultant will give them away.</a:t>
            </a:r>
            <a:endParaRPr lang="en-A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4861198"/>
            <a:ext cx="2448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900" dirty="0"/>
              <a:t>© Copyright 2014 Clarke &amp; Co Real Estate</a:t>
            </a:r>
          </a:p>
        </p:txBody>
      </p:sp>
    </p:spTree>
    <p:extLst>
      <p:ext uri="{BB962C8B-B14F-4D97-AF65-F5344CB8AC3E}">
        <p14:creationId xmlns:p14="http://schemas.microsoft.com/office/powerpoint/2010/main" val="4203994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653648"/>
            <a:ext cx="8352928" cy="685561"/>
          </a:xfrm>
        </p:spPr>
        <p:txBody>
          <a:bodyPr>
            <a:normAutofit fontScale="90000"/>
          </a:bodyPr>
          <a:lstStyle/>
          <a:p>
            <a:r>
              <a:rPr lang="en-AU" sz="2400" spc="-100" dirty="0">
                <a:solidFill>
                  <a:schemeClr val="bg1"/>
                </a:solidFill>
                <a:latin typeface="Georgia" pitchFamily="18" charset="0"/>
              </a:rPr>
              <a:t>Thankyou for inviting Clarke and Co Real Estate to Appraise your Property.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4645174"/>
            <a:ext cx="2448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© Copyright 2014 Clarke &amp; Co Real Estate</a:t>
            </a:r>
          </a:p>
        </p:txBody>
      </p:sp>
    </p:spTree>
    <p:extLst>
      <p:ext uri="{BB962C8B-B14F-4D97-AF65-F5344CB8AC3E}">
        <p14:creationId xmlns:p14="http://schemas.microsoft.com/office/powerpoint/2010/main" val="3379064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95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560" y="249492"/>
            <a:ext cx="9415689" cy="685561"/>
          </a:xfrm>
        </p:spPr>
        <p:txBody>
          <a:bodyPr>
            <a:normAutofit/>
          </a:bodyPr>
          <a:lstStyle/>
          <a:p>
            <a:pPr algn="r"/>
            <a:r>
              <a:rPr lang="en-AU" sz="2400" spc="-100" dirty="0">
                <a:latin typeface="Georgia" pitchFamily="18" charset="0"/>
              </a:rPr>
              <a:t>Property Appraisal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059582"/>
            <a:ext cx="784887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APPRAISAL PREPARED FOR: </a:t>
            </a:r>
            <a:r>
              <a:rPr lang="en-AU" dirty="0"/>
              <a:t> </a:t>
            </a:r>
            <a:endParaRPr lang="en-AU" b="1" dirty="0"/>
          </a:p>
          <a:p>
            <a:endParaRPr lang="en-AU" sz="1400" dirty="0"/>
          </a:p>
          <a:p>
            <a:r>
              <a:rPr lang="en-AU" sz="1400" dirty="0"/>
              <a:t>A majority of Real Estate Franchises are owned by overseas companies.</a:t>
            </a:r>
          </a:p>
          <a:p>
            <a:r>
              <a:rPr lang="en-AU" sz="1400" dirty="0"/>
              <a:t>Clarke &amp; Co Real Estate is Australian owned. We employ local people and </a:t>
            </a:r>
          </a:p>
          <a:p>
            <a:r>
              <a:rPr lang="en-AU" sz="1400" dirty="0"/>
              <a:t>contractors.</a:t>
            </a:r>
          </a:p>
          <a:p>
            <a:r>
              <a:rPr lang="en-AU" sz="1400" dirty="0"/>
              <a:t>The money stays in South Australia.</a:t>
            </a:r>
          </a:p>
          <a:p>
            <a:r>
              <a:rPr lang="en-AU" sz="1400" dirty="0"/>
              <a:t>		</a:t>
            </a:r>
          </a:p>
          <a:p>
            <a:r>
              <a:rPr lang="en-AU" b="1" dirty="0"/>
              <a:t>PREPARED BY: 				</a:t>
            </a:r>
          </a:p>
          <a:p>
            <a:r>
              <a:rPr lang="en-AU" sz="1400" dirty="0"/>
              <a:t>Colin Clarke</a:t>
            </a:r>
          </a:p>
          <a:p>
            <a:r>
              <a:rPr lang="en-AU" sz="1400" dirty="0"/>
              <a:t>Director/Sales Consultant/Property Management</a:t>
            </a:r>
          </a:p>
          <a:p>
            <a:r>
              <a:rPr lang="en-AU" sz="1400" dirty="0"/>
              <a:t>Mobile: 0448 820 054</a:t>
            </a:r>
          </a:p>
          <a:p>
            <a:r>
              <a:rPr lang="en-AU" sz="1400" dirty="0"/>
              <a:t>89 Philip Highway Elizabeth South 5112</a:t>
            </a:r>
          </a:p>
          <a:p>
            <a:r>
              <a:rPr lang="en-AU" sz="1400" b="1" dirty="0"/>
              <a:t>Phone: </a:t>
            </a:r>
            <a:r>
              <a:rPr lang="en-AU" sz="1400" dirty="0"/>
              <a:t>(08) 7324 4773  </a:t>
            </a:r>
          </a:p>
          <a:p>
            <a:r>
              <a:rPr lang="en-AU" sz="1400" b="1" dirty="0"/>
              <a:t>Email: </a:t>
            </a:r>
            <a:r>
              <a:rPr lang="en-AU" sz="1400" dirty="0">
                <a:hlinkClick r:id="rId4"/>
              </a:rPr>
              <a:t>colin@clarkeandcorealestate.com.au</a:t>
            </a:r>
            <a:r>
              <a:rPr lang="en-AU" sz="1400" dirty="0"/>
              <a:t> </a:t>
            </a:r>
          </a:p>
          <a:p>
            <a:r>
              <a:rPr lang="en-AU" sz="1400" b="1" dirty="0"/>
              <a:t>Web: </a:t>
            </a:r>
            <a:r>
              <a:rPr lang="en-AU" sz="1400" dirty="0">
                <a:hlinkClick r:id="rId5"/>
              </a:rPr>
              <a:t>www.clarkeandcorealestate.com.au</a:t>
            </a:r>
            <a:endParaRPr lang="en-AU" sz="1400" dirty="0"/>
          </a:p>
          <a:p>
            <a:r>
              <a:rPr lang="en-AU" sz="1400" dirty="0"/>
              <a:t>RLA 243552</a:t>
            </a:r>
          </a:p>
          <a:p>
            <a:endParaRPr lang="en-A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660232" y="4861198"/>
            <a:ext cx="2448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900" dirty="0"/>
              <a:t>© Copyright 2014 Clarke &amp; Co Real Estate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4128" y="1491630"/>
            <a:ext cx="3142590" cy="310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82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9121"/>
            <a:ext cx="9144000" cy="95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560" y="249492"/>
            <a:ext cx="9415689" cy="685561"/>
          </a:xfrm>
        </p:spPr>
        <p:txBody>
          <a:bodyPr>
            <a:normAutofit/>
          </a:bodyPr>
          <a:lstStyle/>
          <a:p>
            <a:pPr algn="r"/>
            <a:r>
              <a:rPr lang="en-AU" sz="2400" spc="-100" dirty="0">
                <a:latin typeface="Georgia" pitchFamily="18" charset="0"/>
              </a:rPr>
              <a:t>Introduction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564" y="1059582"/>
            <a:ext cx="78488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/>
              <a:t>This property appraisal has been prepared for the sale of XXXXXXXXXXXXXXXXXXXXXXXXXXX.</a:t>
            </a:r>
          </a:p>
          <a:p>
            <a:pPr fontAlgn="base"/>
            <a:endParaRPr lang="en-US" sz="1400" dirty="0"/>
          </a:p>
          <a:p>
            <a:pPr fontAlgn="base"/>
            <a:r>
              <a:rPr lang="en-US" sz="1400" dirty="0"/>
              <a:t>Thank you for giving me the opportunity to submit my appraisal. I would be delighted to act for you in</a:t>
            </a:r>
          </a:p>
          <a:p>
            <a:pPr fontAlgn="base"/>
            <a:r>
              <a:rPr lang="en-US" sz="1400" dirty="0"/>
              <a:t>the marketing and sale of your property.</a:t>
            </a:r>
          </a:p>
          <a:p>
            <a:pPr fontAlgn="base"/>
            <a:endParaRPr lang="en-US" sz="1400" dirty="0"/>
          </a:p>
          <a:p>
            <a:pPr fontAlgn="base"/>
            <a:r>
              <a:rPr lang="en-US" sz="1400" dirty="0"/>
              <a:t>The opinion offered is based on current market conditions and our extensive selling experience in your</a:t>
            </a:r>
          </a:p>
          <a:p>
            <a:pPr fontAlgn="base"/>
            <a:r>
              <a:rPr lang="en-US" sz="1400" dirty="0"/>
              <a:t>area. This opinion is not a legal valuation.</a:t>
            </a:r>
          </a:p>
          <a:p>
            <a:pPr fontAlgn="base"/>
            <a:endParaRPr lang="en-US" sz="1400" dirty="0"/>
          </a:p>
          <a:p>
            <a:pPr fontAlgn="base"/>
            <a:r>
              <a:rPr lang="en-US" sz="1400" dirty="0"/>
              <a:t>I look forward to being appointed as your agent. If you wish to clarify any of the information contained</a:t>
            </a:r>
          </a:p>
          <a:p>
            <a:pPr fontAlgn="base"/>
            <a:r>
              <a:rPr lang="en-US" sz="1400" dirty="0"/>
              <a:t>in this proposal, please contact me at anytime before making a commitment to list your property.</a:t>
            </a:r>
          </a:p>
          <a:p>
            <a:pPr fontAlgn="base"/>
            <a:endParaRPr lang="en-US" sz="1400" dirty="0"/>
          </a:p>
          <a:p>
            <a:pPr fontAlgn="base"/>
            <a:r>
              <a:rPr lang="en-US" sz="1400" dirty="0"/>
              <a:t>Please do not hesitate to contact me on </a:t>
            </a:r>
            <a:r>
              <a:rPr lang="en-US" sz="1400" b="1" dirty="0"/>
              <a:t>08 7324 4773 or 0428 041 005.</a:t>
            </a:r>
          </a:p>
          <a:p>
            <a:pPr fontAlgn="base"/>
            <a:endParaRPr lang="en-US" sz="1400" dirty="0"/>
          </a:p>
          <a:p>
            <a:pPr fontAlgn="base"/>
            <a:r>
              <a:rPr lang="en-US" sz="1400" dirty="0"/>
              <a:t>Crystal Clarke</a:t>
            </a:r>
            <a:endParaRPr lang="en-A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660232" y="4861198"/>
            <a:ext cx="2448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900" dirty="0"/>
              <a:t>© Copyright 2014 Clarke &amp; Co Real Estate</a:t>
            </a:r>
          </a:p>
        </p:txBody>
      </p:sp>
    </p:spTree>
    <p:extLst>
      <p:ext uri="{BB962C8B-B14F-4D97-AF65-F5344CB8AC3E}">
        <p14:creationId xmlns:p14="http://schemas.microsoft.com/office/powerpoint/2010/main" val="27797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0985"/>
            <a:ext cx="9144000" cy="95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560" y="249492"/>
            <a:ext cx="9415689" cy="685561"/>
          </a:xfrm>
        </p:spPr>
        <p:txBody>
          <a:bodyPr>
            <a:normAutofit/>
          </a:bodyPr>
          <a:lstStyle/>
          <a:p>
            <a:pPr algn="r"/>
            <a:r>
              <a:rPr lang="en-AU" sz="2400" spc="-100" dirty="0">
                <a:latin typeface="Georgia" pitchFamily="18" charset="0"/>
              </a:rPr>
              <a:t>About Clarke &amp; Co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949650"/>
            <a:ext cx="869560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800" b="1" dirty="0"/>
          </a:p>
          <a:p>
            <a:r>
              <a:rPr lang="en-US" sz="1400" dirty="0"/>
              <a:t>A majority of Real Estate Franchises are owned by overseas companies.</a:t>
            </a:r>
          </a:p>
          <a:p>
            <a:endParaRPr lang="en-US" sz="1400" dirty="0"/>
          </a:p>
          <a:p>
            <a:r>
              <a:rPr lang="en-US" sz="1400" dirty="0"/>
              <a:t>Clarke &amp; Co Real Estate is Australian owned. We employ local people and contractors.</a:t>
            </a:r>
          </a:p>
          <a:p>
            <a:endParaRPr lang="en-US" sz="1400" dirty="0"/>
          </a:p>
          <a:p>
            <a:r>
              <a:rPr lang="en-US" sz="1400" dirty="0"/>
              <a:t>The money stays in South Australia.</a:t>
            </a:r>
          </a:p>
          <a:p>
            <a:endParaRPr lang="en-US" sz="1400" dirty="0"/>
          </a:p>
          <a:p>
            <a:r>
              <a:rPr lang="en-US" sz="1400" b="1" dirty="0"/>
              <a:t>Clarke &amp; Co Real Estate </a:t>
            </a:r>
            <a:r>
              <a:rPr lang="en-US" sz="1400" dirty="0"/>
              <a:t>provides competitive and cost effective fees. We provide a marketing plan</a:t>
            </a:r>
          </a:p>
          <a:p>
            <a:endParaRPr lang="en-US" sz="1400" dirty="0"/>
          </a:p>
          <a:p>
            <a:r>
              <a:rPr lang="en-US" sz="1400" dirty="0"/>
              <a:t>that suits your budget.</a:t>
            </a:r>
          </a:p>
          <a:p>
            <a:endParaRPr lang="en-US" sz="1400" dirty="0"/>
          </a:p>
          <a:p>
            <a:r>
              <a:rPr lang="en-US" sz="1400" dirty="0"/>
              <a:t>Selling your property can be a highly emotional task. Our cost effective service will make the transaction</a:t>
            </a:r>
          </a:p>
          <a:p>
            <a:r>
              <a:rPr lang="en-US" sz="1400" dirty="0"/>
              <a:t>as smooth as possible and most of all we will save you money.</a:t>
            </a:r>
            <a:endParaRPr lang="en-AU" sz="1400" dirty="0"/>
          </a:p>
          <a:p>
            <a:endParaRPr lang="en-A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660232" y="4861198"/>
            <a:ext cx="2448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900" dirty="0"/>
              <a:t>© Copyright 2014 Clarke &amp; Co Real Estate</a:t>
            </a:r>
          </a:p>
        </p:txBody>
      </p:sp>
    </p:spTree>
    <p:extLst>
      <p:ext uri="{BB962C8B-B14F-4D97-AF65-F5344CB8AC3E}">
        <p14:creationId xmlns:p14="http://schemas.microsoft.com/office/powerpoint/2010/main" val="368534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0986"/>
            <a:ext cx="9144000" cy="95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560" y="249492"/>
            <a:ext cx="9415689" cy="685561"/>
          </a:xfrm>
        </p:spPr>
        <p:txBody>
          <a:bodyPr>
            <a:normAutofit/>
          </a:bodyPr>
          <a:lstStyle/>
          <a:p>
            <a:pPr algn="r"/>
            <a:r>
              <a:rPr lang="en-AU" sz="2400" spc="-100" dirty="0">
                <a:latin typeface="Georgia" pitchFamily="18" charset="0"/>
              </a:rPr>
              <a:t>Market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059582"/>
            <a:ext cx="84249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After researching your property and the surrounding arrears we estimate a </a:t>
            </a:r>
            <a:r>
              <a:rPr lang="en-US" sz="1200" b="1" dirty="0" smtClean="0"/>
              <a:t>market </a:t>
            </a:r>
          </a:p>
          <a:p>
            <a:r>
              <a:rPr lang="en-US" sz="1200" b="1" dirty="0" smtClean="0"/>
              <a:t>asking price range of $ to $</a:t>
            </a:r>
          </a:p>
          <a:p>
            <a:endParaRPr lang="en-US" sz="1200" dirty="0"/>
          </a:p>
          <a:p>
            <a:r>
              <a:rPr lang="en-US" sz="1200" dirty="0"/>
              <a:t>Our Professional Fee for the sale would be 2.25% of the Sale price</a:t>
            </a:r>
            <a:r>
              <a:rPr lang="en-US" sz="1200" dirty="0" smtClean="0"/>
              <a:t>.</a:t>
            </a:r>
            <a:endParaRPr lang="en-US" sz="1200" dirty="0"/>
          </a:p>
          <a:p>
            <a:r>
              <a:rPr lang="en-US" sz="1200" b="1" dirty="0"/>
              <a:t>60 Day Premiere </a:t>
            </a:r>
            <a:r>
              <a:rPr lang="en-US" sz="1200" dirty="0"/>
              <a:t>Listing with Real Estate.com. Also Advertised on Real Estate View,</a:t>
            </a:r>
          </a:p>
          <a:p>
            <a:r>
              <a:rPr lang="en-US" sz="1200" dirty="0" smtClean="0"/>
              <a:t>Clarke </a:t>
            </a:r>
            <a:r>
              <a:rPr lang="en-US" sz="1200" dirty="0"/>
              <a:t>and Co Real Estate, Domain and Facebook.</a:t>
            </a:r>
          </a:p>
          <a:p>
            <a:r>
              <a:rPr lang="en-US" sz="1200" dirty="0" smtClean="0"/>
              <a:t>Internet </a:t>
            </a:r>
            <a:r>
              <a:rPr lang="en-US" sz="1200" dirty="0"/>
              <a:t>Advertising Real Estate.com </a:t>
            </a:r>
            <a:r>
              <a:rPr lang="en-US" sz="1200" b="1" dirty="0"/>
              <a:t>$Quote</a:t>
            </a:r>
          </a:p>
          <a:p>
            <a:r>
              <a:rPr lang="en-US" sz="1200" dirty="0" smtClean="0"/>
              <a:t>Internet </a:t>
            </a:r>
            <a:r>
              <a:rPr lang="en-US" sz="1200" dirty="0"/>
              <a:t>Advertising Domain </a:t>
            </a:r>
            <a:r>
              <a:rPr lang="en-US" sz="1200" b="1" dirty="0"/>
              <a:t>$110.</a:t>
            </a:r>
          </a:p>
          <a:p>
            <a:r>
              <a:rPr lang="en-US" sz="1200" dirty="0" smtClean="0"/>
              <a:t>Professional </a:t>
            </a:r>
            <a:r>
              <a:rPr lang="en-US" sz="1200" dirty="0"/>
              <a:t>Photographs, Floor plan and 50 Brochures is </a:t>
            </a:r>
            <a:r>
              <a:rPr lang="en-US" sz="1200" b="1" dirty="0"/>
              <a:t>$340.</a:t>
            </a:r>
          </a:p>
          <a:p>
            <a:r>
              <a:rPr lang="en-US" sz="1200" dirty="0" smtClean="0"/>
              <a:t>For </a:t>
            </a:r>
            <a:r>
              <a:rPr lang="en-US" sz="1200" dirty="0"/>
              <a:t>Sale photo sign is Cost </a:t>
            </a:r>
            <a:r>
              <a:rPr lang="en-US" sz="1200" b="1" dirty="0"/>
              <a:t>$360. </a:t>
            </a:r>
            <a:r>
              <a:rPr lang="en-US" sz="1200" dirty="0"/>
              <a:t>or a Standard sign is </a:t>
            </a:r>
            <a:r>
              <a:rPr lang="en-US" sz="1200" b="1" dirty="0"/>
              <a:t>$180</a:t>
            </a:r>
          </a:p>
          <a:p>
            <a:endParaRPr lang="en-US" sz="1200" dirty="0"/>
          </a:p>
          <a:p>
            <a:r>
              <a:rPr lang="en-US" sz="1200" dirty="0"/>
              <a:t>Marketing Budget </a:t>
            </a:r>
            <a:r>
              <a:rPr lang="en-US" sz="1200" b="1" dirty="0" smtClean="0"/>
              <a:t>$</a:t>
            </a:r>
            <a:r>
              <a:rPr lang="en-US" sz="1200" dirty="0" smtClean="0"/>
              <a:t>.</a:t>
            </a:r>
            <a:endParaRPr lang="en-US" sz="1200" dirty="0"/>
          </a:p>
          <a:p>
            <a:r>
              <a:rPr lang="en-US" sz="1200" b="1" dirty="0"/>
              <a:t>Note your Marketing Fee is paid on Settlement or if you withdraw the Property off the Market.</a:t>
            </a:r>
          </a:p>
          <a:p>
            <a:r>
              <a:rPr lang="en-US" sz="1200" dirty="0" smtClean="0"/>
              <a:t>Administration </a:t>
            </a:r>
            <a:r>
              <a:rPr lang="en-US" sz="1200" dirty="0"/>
              <a:t>Fee, Includes Form 1 Preparation </a:t>
            </a:r>
            <a:r>
              <a:rPr lang="en-US" sz="1200" b="1" dirty="0"/>
              <a:t>$500. + GST</a:t>
            </a:r>
          </a:p>
          <a:p>
            <a:endParaRPr lang="en-US" sz="1200" dirty="0"/>
          </a:p>
          <a:p>
            <a:r>
              <a:rPr lang="en-US" sz="1400" b="1" dirty="0"/>
              <a:t>Timing of Sale</a:t>
            </a:r>
          </a:p>
          <a:p>
            <a:endParaRPr lang="en-US" sz="1200" dirty="0"/>
          </a:p>
          <a:p>
            <a:r>
              <a:rPr lang="en-US" sz="1200" dirty="0"/>
              <a:t>There are several elements to have in place prior to the campaign commencing, including relevant searches, photography,</a:t>
            </a:r>
          </a:p>
          <a:p>
            <a:r>
              <a:rPr lang="en-US" sz="1200" dirty="0"/>
              <a:t>brochures and advertisements. We would begin working on these immediately upon appointment as your selling agent.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4861198"/>
            <a:ext cx="2448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900" dirty="0"/>
              <a:t>© Copyright 2014 Clarke &amp; Co Real Estate</a:t>
            </a:r>
          </a:p>
        </p:txBody>
      </p:sp>
    </p:spTree>
    <p:extLst>
      <p:ext uri="{BB962C8B-B14F-4D97-AF65-F5344CB8AC3E}">
        <p14:creationId xmlns:p14="http://schemas.microsoft.com/office/powerpoint/2010/main" val="3026413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0986"/>
            <a:ext cx="9144000" cy="95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560" y="249492"/>
            <a:ext cx="9415689" cy="685561"/>
          </a:xfrm>
        </p:spPr>
        <p:txBody>
          <a:bodyPr>
            <a:normAutofit/>
          </a:bodyPr>
          <a:lstStyle/>
          <a:p>
            <a:pPr algn="r"/>
            <a:r>
              <a:rPr lang="en-AU" sz="2400" spc="-100" dirty="0">
                <a:latin typeface="Georgia" pitchFamily="18" charset="0"/>
              </a:rPr>
              <a:t>Overpricing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6096" y="1995686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Marketing your home at right price is an important factor in the marketing of your home. </a:t>
            </a:r>
          </a:p>
          <a:p>
            <a:endParaRPr lang="en-AU" sz="1400" dirty="0"/>
          </a:p>
          <a:p>
            <a:r>
              <a:rPr lang="en-AU" sz="1400" dirty="0"/>
              <a:t>Properties that are priced too high will be left on the shelf by today’s renters.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60232" y="4861198"/>
            <a:ext cx="2448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900" dirty="0"/>
              <a:t>© Copyright 2014 Clarke &amp; Co Real Estate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779662"/>
            <a:ext cx="5166997" cy="199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98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0985"/>
            <a:ext cx="9144000" cy="95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560" y="249492"/>
            <a:ext cx="9415689" cy="685561"/>
          </a:xfrm>
        </p:spPr>
        <p:txBody>
          <a:bodyPr>
            <a:normAutofit/>
          </a:bodyPr>
          <a:lstStyle/>
          <a:p>
            <a:pPr algn="r"/>
            <a:r>
              <a:rPr lang="en-AU" sz="2400" spc="-100" dirty="0">
                <a:latin typeface="Georgia" pitchFamily="18" charset="0"/>
              </a:rPr>
              <a:t>Market Characteristics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158880"/>
            <a:ext cx="39604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/>
              <a:t>Sellers Market</a:t>
            </a:r>
          </a:p>
          <a:p>
            <a:r>
              <a:rPr lang="en-AU" sz="1200" dirty="0" smtClean="0"/>
              <a:t>• Fewer homes For Sale</a:t>
            </a:r>
          </a:p>
          <a:p>
            <a:r>
              <a:rPr lang="en-AU" sz="1200" dirty="0" smtClean="0"/>
              <a:t>• Shorter average time on the market</a:t>
            </a:r>
          </a:p>
          <a:p>
            <a:r>
              <a:rPr lang="en-AU" sz="1200" dirty="0" smtClean="0"/>
              <a:t>• Prices may trend upwards</a:t>
            </a:r>
          </a:p>
          <a:p>
            <a:r>
              <a:rPr lang="en-AU" sz="1200" dirty="0" smtClean="0"/>
              <a:t>• More Buyers</a:t>
            </a:r>
          </a:p>
          <a:p>
            <a:r>
              <a:rPr lang="en-AU" sz="1200" dirty="0" smtClean="0"/>
              <a:t>• Power to negotiate may be with the Seller</a:t>
            </a:r>
          </a:p>
          <a:p>
            <a:endParaRPr lang="en-AU" sz="1400" dirty="0" smtClean="0"/>
          </a:p>
          <a:p>
            <a:r>
              <a:rPr lang="en-AU" sz="1600" b="1" dirty="0" smtClean="0"/>
              <a:t>Balanced  </a:t>
            </a:r>
            <a:r>
              <a:rPr lang="en-AU" sz="1600" b="1" dirty="0"/>
              <a:t>Market</a:t>
            </a:r>
          </a:p>
          <a:p>
            <a:r>
              <a:rPr lang="en-AU" sz="1200" dirty="0"/>
              <a:t>• Market moves at a good rate</a:t>
            </a:r>
          </a:p>
          <a:p>
            <a:r>
              <a:rPr lang="en-AU" sz="1200" dirty="0"/>
              <a:t>• Prices are relatively stable</a:t>
            </a:r>
          </a:p>
          <a:p>
            <a:r>
              <a:rPr lang="en-AU" sz="1200" dirty="0"/>
              <a:t>• Supply meets demand</a:t>
            </a:r>
          </a:p>
          <a:p>
            <a:endParaRPr lang="en-A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299351" y="1131590"/>
            <a:ext cx="416108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/>
              <a:t>Buyer’s  </a:t>
            </a:r>
            <a:r>
              <a:rPr lang="en-AU" sz="1600" b="1" dirty="0"/>
              <a:t>Market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 smtClean="0"/>
              <a:t>Over </a:t>
            </a:r>
            <a:r>
              <a:rPr lang="en-AU" sz="1200" dirty="0"/>
              <a:t>supply of homes </a:t>
            </a:r>
            <a:r>
              <a:rPr lang="en-AU" sz="1200" dirty="0" smtClean="0"/>
              <a:t>For Sale</a:t>
            </a:r>
            <a:endParaRPr lang="en-A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Lots </a:t>
            </a:r>
            <a:r>
              <a:rPr lang="en-US" sz="1200" dirty="0"/>
              <a:t>of For Sale </a:t>
            </a:r>
            <a:r>
              <a:rPr lang="en-US" sz="1200" dirty="0" smtClean="0"/>
              <a:t>signs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Longer </a:t>
            </a:r>
            <a:r>
              <a:rPr lang="en-US" sz="1200" dirty="0"/>
              <a:t>then normal sale </a:t>
            </a:r>
            <a:r>
              <a:rPr lang="en-US" sz="1200" dirty="0" smtClean="0"/>
              <a:t>times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Fewer buyers at Open </a:t>
            </a:r>
            <a:r>
              <a:rPr lang="en-US" sz="1200" dirty="0" smtClean="0"/>
              <a:t>Inspections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Prices may be trending </a:t>
            </a:r>
            <a:r>
              <a:rPr lang="en-US" sz="1200" dirty="0" smtClean="0"/>
              <a:t>downwards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Seller has less power to </a:t>
            </a:r>
            <a:r>
              <a:rPr lang="en-US" sz="1200" dirty="0" smtClean="0"/>
              <a:t>negotiate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Seller must meet the market to achieve a </a:t>
            </a:r>
            <a:r>
              <a:rPr lang="en-US" sz="1200" dirty="0" smtClean="0"/>
              <a:t>sale</a:t>
            </a:r>
            <a:endParaRPr lang="en-AU" sz="1200" dirty="0"/>
          </a:p>
          <a:p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6660232" y="4861198"/>
            <a:ext cx="2448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900" dirty="0"/>
              <a:t>© Copyright 2014 Clarke &amp; Co Real Estate</a:t>
            </a:r>
          </a:p>
        </p:txBody>
      </p:sp>
    </p:spTree>
    <p:extLst>
      <p:ext uri="{BB962C8B-B14F-4D97-AF65-F5344CB8AC3E}">
        <p14:creationId xmlns:p14="http://schemas.microsoft.com/office/powerpoint/2010/main" val="1822995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0985"/>
            <a:ext cx="9144000" cy="95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560" y="249492"/>
            <a:ext cx="9415689" cy="685561"/>
          </a:xfrm>
        </p:spPr>
        <p:txBody>
          <a:bodyPr>
            <a:normAutofit/>
          </a:bodyPr>
          <a:lstStyle/>
          <a:p>
            <a:pPr algn="r"/>
            <a:r>
              <a:rPr lang="en-AU" sz="2400" spc="-100" dirty="0">
                <a:latin typeface="Georgia" pitchFamily="18" charset="0"/>
              </a:rPr>
              <a:t>Overview of Marketing </a:t>
            </a:r>
            <a:r>
              <a:rPr lang="en-AU" sz="2400" spc="-100" dirty="0" smtClean="0">
                <a:latin typeface="Georgia" pitchFamily="18" charset="0"/>
              </a:rPr>
              <a:t>Campaign </a:t>
            </a:r>
            <a:endParaRPr lang="en-AU" sz="2400" spc="-100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131590"/>
            <a:ext cx="849694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600" b="1" dirty="0" smtClean="0"/>
          </a:p>
          <a:p>
            <a:r>
              <a:rPr lang="en-AU" sz="1600" b="1" dirty="0" smtClean="0"/>
              <a:t>Photography</a:t>
            </a:r>
            <a:endParaRPr lang="en-AU" sz="1600" b="1" dirty="0"/>
          </a:p>
          <a:p>
            <a:r>
              <a:rPr lang="en-AU" sz="1200" dirty="0"/>
              <a:t>We provide quality photographs of your property emphasising key features be taken for advertisements, brochures and the  Internet. </a:t>
            </a:r>
          </a:p>
          <a:p>
            <a:r>
              <a:rPr lang="en-AU" sz="1200" dirty="0"/>
              <a:t>In our experience, quality photographs will attract a significantly higher number of inspections. Photos taken with devices that are not compatible to the internet present poorly and will attract less attention</a:t>
            </a:r>
            <a:r>
              <a:rPr lang="en-AU" sz="1200" dirty="0" smtClean="0"/>
              <a:t>.</a:t>
            </a:r>
          </a:p>
          <a:p>
            <a:endParaRPr lang="en-AU" sz="1200" dirty="0"/>
          </a:p>
          <a:p>
            <a:r>
              <a:rPr lang="en-US" sz="1600" b="1" dirty="0"/>
              <a:t>Shop Front Presence</a:t>
            </a:r>
          </a:p>
          <a:p>
            <a:endParaRPr lang="en-US" sz="1200" dirty="0"/>
          </a:p>
          <a:p>
            <a:r>
              <a:rPr lang="en-US" sz="1200" dirty="0"/>
              <a:t>Our office windows give our listed properties maximum exposure 24 hours a day. We would display your property on an A4</a:t>
            </a:r>
          </a:p>
          <a:p>
            <a:r>
              <a:rPr lang="en-US" sz="1200" dirty="0"/>
              <a:t>sized card for the duration of the campaign</a:t>
            </a:r>
            <a:r>
              <a:rPr lang="en-US" sz="1200" dirty="0" smtClean="0"/>
              <a:t>.</a:t>
            </a:r>
          </a:p>
          <a:p>
            <a:endParaRPr lang="en-US" sz="1200" dirty="0"/>
          </a:p>
          <a:p>
            <a:r>
              <a:rPr lang="en-US" sz="1600" b="1" dirty="0"/>
              <a:t>Internet</a:t>
            </a:r>
          </a:p>
          <a:p>
            <a:endParaRPr lang="en-US" sz="1200" dirty="0"/>
          </a:p>
          <a:p>
            <a:r>
              <a:rPr lang="en-US" sz="1200" dirty="0"/>
              <a:t>Your property will be listed on our website as well as the major real estate portals, including realestate.com.au,</a:t>
            </a:r>
          </a:p>
          <a:p>
            <a:r>
              <a:rPr lang="en-US" sz="1200" dirty="0"/>
              <a:t>clarkeandcorealestate.com.au, realestateview.com.au, Domain and Facebook. The listing will include both property details</a:t>
            </a:r>
          </a:p>
          <a:p>
            <a:r>
              <a:rPr lang="en-US" sz="1200" dirty="0"/>
              <a:t>and selected professional photos showing key features.</a:t>
            </a:r>
          </a:p>
          <a:p>
            <a:endParaRPr lang="en-US" sz="1200" dirty="0"/>
          </a:p>
          <a:p>
            <a:r>
              <a:rPr lang="en-US" sz="1200" dirty="0"/>
              <a:t>The Internet is an important element of our marketing package. It is very powerful tool and continues to gain in popularity</a:t>
            </a:r>
          </a:p>
          <a:p>
            <a:r>
              <a:rPr lang="en-US" sz="1200" dirty="0"/>
              <a:t>and gives potential purchasers access Australia wide and internationally.</a:t>
            </a:r>
            <a:endParaRPr lang="en-A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660232" y="4861198"/>
            <a:ext cx="2448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900" dirty="0"/>
              <a:t>© Copyright 2014 Clarke &amp; Co Real Estate</a:t>
            </a:r>
          </a:p>
        </p:txBody>
      </p:sp>
    </p:spTree>
    <p:extLst>
      <p:ext uri="{BB962C8B-B14F-4D97-AF65-F5344CB8AC3E}">
        <p14:creationId xmlns:p14="http://schemas.microsoft.com/office/powerpoint/2010/main" val="176062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0985"/>
            <a:ext cx="9144000" cy="95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AU" sz="2400" spc="-100" dirty="0">
                <a:latin typeface="Georgia" pitchFamily="18" charset="0"/>
              </a:rPr>
              <a:t>	Quality Brochures</a:t>
            </a:r>
            <a:endParaRPr lang="en-AU" sz="2400" spc="-100" dirty="0">
              <a:latin typeface="Georgia" pitchFamily="18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83569" y="1200150"/>
            <a:ext cx="3152714" cy="3934654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261530" y="1200150"/>
            <a:ext cx="3054885" cy="36873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60232" y="4861198"/>
            <a:ext cx="2448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900" dirty="0"/>
              <a:t>© Copyright 2014 Clarke &amp; Co Real Estate</a:t>
            </a:r>
          </a:p>
        </p:txBody>
      </p:sp>
    </p:spTree>
    <p:extLst>
      <p:ext uri="{BB962C8B-B14F-4D97-AF65-F5344CB8AC3E}">
        <p14:creationId xmlns:p14="http://schemas.microsoft.com/office/powerpoint/2010/main" val="4089339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1112</Words>
  <Application>Microsoft Office PowerPoint</Application>
  <PresentationFormat>On-screen Show (16:9)</PresentationFormat>
  <Paragraphs>184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Georgia</vt:lpstr>
      <vt:lpstr>Office Theme</vt:lpstr>
      <vt:lpstr>PowerPoint Presentation</vt:lpstr>
      <vt:lpstr>Property Appraisal</vt:lpstr>
      <vt:lpstr>Introduction</vt:lpstr>
      <vt:lpstr>About Clarke &amp; Co</vt:lpstr>
      <vt:lpstr>Market Analysis</vt:lpstr>
      <vt:lpstr>Overpricing</vt:lpstr>
      <vt:lpstr>Market Characteristics</vt:lpstr>
      <vt:lpstr>Overview of Marketing Campaign </vt:lpstr>
      <vt:lpstr> Quality Brochures</vt:lpstr>
      <vt:lpstr>Internet Marketing</vt:lpstr>
      <vt:lpstr>Premier Listing with Real Estate.com</vt:lpstr>
      <vt:lpstr>Marketing</vt:lpstr>
      <vt:lpstr>Signboards</vt:lpstr>
      <vt:lpstr>Our Service</vt:lpstr>
      <vt:lpstr>What are your Thought’s</vt:lpstr>
      <vt:lpstr>Thankyou for inviting Clarke and Co Real Estate to Appraise your Property.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Wemyss</dc:creator>
  <cp:lastModifiedBy>admin</cp:lastModifiedBy>
  <cp:revision>125</cp:revision>
  <cp:lastPrinted>2019-05-08T00:29:45Z</cp:lastPrinted>
  <dcterms:created xsi:type="dcterms:W3CDTF">2012-03-19T05:34:42Z</dcterms:created>
  <dcterms:modified xsi:type="dcterms:W3CDTF">2022-11-16T20:04:04Z</dcterms:modified>
</cp:coreProperties>
</file>